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4423" r:id="rId2"/>
  </p:sldMasterIdLst>
  <p:notesMasterIdLst>
    <p:notesMasterId r:id="rId30"/>
  </p:notesMasterIdLst>
  <p:handoutMasterIdLst>
    <p:handoutMasterId r:id="rId31"/>
  </p:handoutMasterIdLst>
  <p:sldIdLst>
    <p:sldId id="297" r:id="rId3"/>
    <p:sldId id="305" r:id="rId4"/>
    <p:sldId id="324" r:id="rId5"/>
    <p:sldId id="323" r:id="rId6"/>
    <p:sldId id="326" r:id="rId7"/>
    <p:sldId id="320" r:id="rId8"/>
    <p:sldId id="278" r:id="rId9"/>
    <p:sldId id="279" r:id="rId10"/>
    <p:sldId id="264" r:id="rId11"/>
    <p:sldId id="295" r:id="rId12"/>
    <p:sldId id="303" r:id="rId13"/>
    <p:sldId id="301" r:id="rId14"/>
    <p:sldId id="302" r:id="rId15"/>
    <p:sldId id="293" r:id="rId16"/>
    <p:sldId id="331" r:id="rId17"/>
    <p:sldId id="267" r:id="rId18"/>
    <p:sldId id="325" r:id="rId19"/>
    <p:sldId id="304" r:id="rId20"/>
    <p:sldId id="268" r:id="rId21"/>
    <p:sldId id="322" r:id="rId22"/>
    <p:sldId id="329" r:id="rId23"/>
    <p:sldId id="340" r:id="rId24"/>
    <p:sldId id="333" r:id="rId25"/>
    <p:sldId id="338" r:id="rId26"/>
    <p:sldId id="321" r:id="rId27"/>
    <p:sldId id="330" r:id="rId28"/>
    <p:sldId id="328" r:id="rId29"/>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E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94660"/>
  </p:normalViewPr>
  <p:slideViewPr>
    <p:cSldViewPr>
      <p:cViewPr varScale="1">
        <p:scale>
          <a:sx n="65" d="100"/>
          <a:sy n="65" d="100"/>
        </p:scale>
        <p:origin x="-1296" y="-7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624" y="-104"/>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014788" y="0"/>
            <a:ext cx="3070225" cy="468313"/>
          </a:xfrm>
          <a:prstGeom prst="rect">
            <a:avLst/>
          </a:prstGeom>
        </p:spPr>
        <p:txBody>
          <a:bodyPr vert="horz" wrap="square" lIns="94046" tIns="47023" rIns="94046" bIns="47023"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0848A494-4CBE-4D01-963C-AD75D8464FE4}" type="datetimeFigureOut">
              <a:rPr lang="en-US" altLang="en-US"/>
              <a:pPr>
                <a:defRPr/>
              </a:pPr>
              <a:t>2/22/2017</a:t>
            </a:fld>
            <a:endParaRPr lang="en-US" altLang="en-US" dirty="0"/>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wrap="square" lIns="94046" tIns="47023" rIns="94046" bIns="47023" numCol="1" anchor="b"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FC22B31F-3DE0-449B-BB96-E28EE736F537}" type="slidenum">
              <a:rPr lang="en-US" altLang="en-US"/>
              <a:pPr>
                <a:defRPr/>
              </a:pPr>
              <a:t>‹#›</a:t>
            </a:fld>
            <a:endParaRPr lang="en-US" altLang="en-US" dirty="0"/>
          </a:p>
        </p:txBody>
      </p:sp>
    </p:spTree>
    <p:extLst>
      <p:ext uri="{BB962C8B-B14F-4D97-AF65-F5344CB8AC3E}">
        <p14:creationId xmlns:p14="http://schemas.microsoft.com/office/powerpoint/2010/main" val="4264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14788" y="0"/>
            <a:ext cx="3070225" cy="468313"/>
          </a:xfrm>
          <a:prstGeom prst="rect">
            <a:avLst/>
          </a:prstGeom>
        </p:spPr>
        <p:txBody>
          <a:bodyPr vert="horz" wrap="square" lIns="94046" tIns="47023" rIns="94046" bIns="47023"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D12CB162-CE7F-4E3A-8CB0-7CFEE66D4304}" type="datetimeFigureOut">
              <a:rPr lang="en-US" altLang="en-US"/>
              <a:pPr>
                <a:defRPr/>
              </a:pPr>
              <a:t>2/22/2017</a:t>
            </a:fld>
            <a:endParaRPr lang="en-US" alt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708025" y="4451350"/>
            <a:ext cx="5670550" cy="4217988"/>
          </a:xfrm>
          <a:prstGeom prst="rect">
            <a:avLst/>
          </a:prstGeom>
        </p:spPr>
        <p:txBody>
          <a:bodyPr vert="horz" wrap="square" lIns="94046" tIns="47023" rIns="94046" bIns="4702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wrap="square" lIns="94046" tIns="47023" rIns="94046" bIns="47023" numCol="1" anchor="b"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FA59CD44-A6EE-470A-93DE-7F42E41E329F}" type="slidenum">
              <a:rPr lang="en-US" altLang="en-US"/>
              <a:pPr>
                <a:defRPr/>
              </a:pPr>
              <a:t>‹#›</a:t>
            </a:fld>
            <a:endParaRPr lang="en-US" altLang="en-US" dirty="0"/>
          </a:p>
        </p:txBody>
      </p:sp>
    </p:spTree>
    <p:extLst>
      <p:ext uri="{BB962C8B-B14F-4D97-AF65-F5344CB8AC3E}">
        <p14:creationId xmlns:p14="http://schemas.microsoft.com/office/powerpoint/2010/main" val="2039167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mn-lt"/>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mn-lt"/>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mn-lt"/>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endParaRPr lang="en-US" altLang="en-US" dirty="0">
              <a:cs typeface="Arial" pitchFamily="34"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F865F65C-EF14-41DF-9192-9DA74D6B734B}" type="slidenum">
              <a:rPr lang="en-US" altLang="en-US" smtClean="0">
                <a:ea typeface="MS PGothic" pitchFamily="34" charset="-128"/>
              </a:rPr>
              <a:pPr/>
              <a:t>1</a:t>
            </a:fld>
            <a:endParaRPr lang="en-US" altLang="en-US" dirty="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altLang="en-US" dirty="0">
              <a:cs typeface="Arial"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65346219-446B-4293-9AFC-E8A5A000C4BB}" type="slidenum">
              <a:rPr lang="en-US" altLang="en-US" smtClean="0">
                <a:ea typeface="MS PGothic" pitchFamily="34" charset="-128"/>
              </a:rPr>
              <a:pPr/>
              <a:t>2</a:t>
            </a:fld>
            <a:endParaRPr lang="en-US" altLang="en-US" dirty="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altLang="en-US" dirty="0">
              <a:cs typeface="Arial"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CEAD5EE5-BBD8-4D60-8ABF-4D93D83553E9}" type="slidenum">
              <a:rPr lang="en-US" altLang="en-US" smtClean="0">
                <a:ea typeface="MS PGothic" pitchFamily="34" charset="-128"/>
              </a:rPr>
              <a:pPr/>
              <a:t>8</a:t>
            </a:fld>
            <a:endParaRPr lang="en-US" altLang="en-US" dirty="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Arial" panose="020B0604020202020204"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B9043913-D450-46D9-94F1-976B8F8BD9AE}"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52123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altLang="en-US" dirty="0">
              <a:cs typeface="Arial"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65346219-446B-4293-9AFC-E8A5A000C4BB}" type="slidenum">
              <a:rPr lang="en-US" altLang="en-US" smtClean="0">
                <a:ea typeface="MS PGothic" pitchFamily="34" charset="-128"/>
              </a:rPr>
              <a:pPr/>
              <a:t>16</a:t>
            </a:fld>
            <a:endParaRPr lang="en-US" altLang="en-US" dirty="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59CD44-A6EE-470A-93DE-7F42E41E329F}" type="slidenum">
              <a:rPr lang="en-US" altLang="en-US" smtClean="0"/>
              <a:pPr>
                <a:defRPr/>
              </a:pPr>
              <a:t>19</a:t>
            </a:fld>
            <a:endParaRPr lang="en-US" altLang="en-US" dirty="0"/>
          </a:p>
        </p:txBody>
      </p:sp>
    </p:spTree>
    <p:extLst>
      <p:ext uri="{BB962C8B-B14F-4D97-AF65-F5344CB8AC3E}">
        <p14:creationId xmlns:p14="http://schemas.microsoft.com/office/powerpoint/2010/main" val="165663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27"/>
          <p:cNvSpPr>
            <a:spLocks noGrp="1"/>
          </p:cNvSpPr>
          <p:nvPr>
            <p:ph type="dt" sz="half" idx="10"/>
          </p:nvPr>
        </p:nvSpPr>
        <p:spPr/>
        <p:txBody>
          <a:bodyPr/>
          <a:lstStyle>
            <a:lvl1pPr>
              <a:defRPr/>
            </a:lvl1pPr>
          </a:lstStyle>
          <a:p>
            <a:pPr>
              <a:defRPr/>
            </a:pPr>
            <a:fld id="{071932B8-3EDE-4732-A2D4-A929A79DFAE9}" type="datetime1">
              <a:rPr lang="en-US" altLang="en-US"/>
              <a:pPr>
                <a:defRPr/>
              </a:pPr>
              <a:t>2/22/2017</a:t>
            </a:fld>
            <a:endParaRPr lang="en-US" altLang="en-US" dirty="0"/>
          </a:p>
        </p:txBody>
      </p:sp>
      <p:sp>
        <p:nvSpPr>
          <p:cNvPr id="5"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6" name="Slide Number Placeholder 28"/>
          <p:cNvSpPr>
            <a:spLocks noGrp="1"/>
          </p:cNvSpPr>
          <p:nvPr>
            <p:ph type="sldNum" sz="quarter" idx="12"/>
          </p:nvPr>
        </p:nvSpPr>
        <p:spPr/>
        <p:txBody>
          <a:bodyPr/>
          <a:lstStyle>
            <a:lvl1pPr>
              <a:defRPr/>
            </a:lvl1pPr>
          </a:lstStyle>
          <a:p>
            <a:pPr>
              <a:defRPr/>
            </a:pPr>
            <a:fld id="{618E339D-90C4-4C9B-90DC-18728EBE634E}" type="slidenum">
              <a:rPr lang="en-US" altLang="en-US"/>
              <a:pPr>
                <a:defRPr/>
              </a:pPr>
              <a:t>‹#›</a:t>
            </a:fld>
            <a:endParaRPr lang="en-US" altLang="en-US" dirty="0"/>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637B61BB-38A3-4DDC-9AEB-EB6D55809542}" type="datetime1">
              <a:rPr lang="en-US" altLang="en-US"/>
              <a:pPr>
                <a:defRPr/>
              </a:pPr>
              <a:t>2/22/2017</a:t>
            </a:fld>
            <a:endParaRPr lang="en-US" altLang="en-US" dirty="0"/>
          </a:p>
        </p:txBody>
      </p:sp>
      <p:sp>
        <p:nvSpPr>
          <p:cNvPr id="5"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6" name="Slide Number Placeholder 28"/>
          <p:cNvSpPr>
            <a:spLocks noGrp="1"/>
          </p:cNvSpPr>
          <p:nvPr>
            <p:ph type="sldNum" sz="quarter" idx="12"/>
          </p:nvPr>
        </p:nvSpPr>
        <p:spPr/>
        <p:txBody>
          <a:bodyPr/>
          <a:lstStyle>
            <a:lvl1pPr>
              <a:defRPr/>
            </a:lvl1pPr>
          </a:lstStyle>
          <a:p>
            <a:pPr>
              <a:defRPr/>
            </a:pPr>
            <a:fld id="{91928C10-7173-4574-A104-BB07DC0C9347}" type="slidenum">
              <a:rPr lang="en-US" altLang="en-US"/>
              <a:pPr>
                <a:defRPr/>
              </a:pPr>
              <a:t>‹#›</a:t>
            </a:fld>
            <a:endParaRPr lang="en-US" altLang="en-US" dirty="0"/>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228600"/>
            <a:ext cx="203835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5965825"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93A6EBED-4A21-440F-99B8-A7A6B42D1EA4}" type="datetime1">
              <a:rPr lang="en-US" altLang="en-US"/>
              <a:pPr>
                <a:defRPr/>
              </a:pPr>
              <a:t>2/22/2017</a:t>
            </a:fld>
            <a:endParaRPr lang="en-US" altLang="en-US" dirty="0"/>
          </a:p>
        </p:txBody>
      </p:sp>
      <p:sp>
        <p:nvSpPr>
          <p:cNvPr id="5"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6" name="Slide Number Placeholder 28"/>
          <p:cNvSpPr>
            <a:spLocks noGrp="1"/>
          </p:cNvSpPr>
          <p:nvPr>
            <p:ph type="sldNum" sz="quarter" idx="12"/>
          </p:nvPr>
        </p:nvSpPr>
        <p:spPr/>
        <p:txBody>
          <a:bodyPr/>
          <a:lstStyle>
            <a:lvl1pPr>
              <a:defRPr/>
            </a:lvl1pPr>
          </a:lstStyle>
          <a:p>
            <a:pPr>
              <a:defRPr/>
            </a:pPr>
            <a:fld id="{E71E4454-6DD8-4784-9B0C-7593E2311782}" type="slidenum">
              <a:rPr lang="en-US" altLang="en-US"/>
              <a:pPr>
                <a:defRPr/>
              </a:pPr>
              <a:t>‹#›</a:t>
            </a:fld>
            <a:endParaRPr lang="en-US" altLang="en-US" dirty="0"/>
          </a:p>
        </p:txBody>
      </p:sp>
    </p:spTree>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8EA70DFD-DD2C-494B-ABB1-6E893E63B7F3}" type="datetime1">
              <a:rPr lang="en-US" altLang="en-US" smtClean="0"/>
              <a:pPr>
                <a:defRPr/>
              </a:pPr>
              <a:t>2/22/2017</a:t>
            </a:fld>
            <a:endParaRPr lang="en-US" alt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r>
              <a:rPr lang="en-US" dirty="0"/>
              <a:t>Bergen County Housing, Health and Humans Services Center</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FE94EFE-049F-4411-A5E0-40CE9E52F503}" type="slidenum">
              <a:rPr lang="en-US" altLang="en-US" smtClean="0"/>
              <a:pPr>
                <a:defRPr/>
              </a:pPr>
              <a:t>‹#›</a:t>
            </a:fld>
            <a:endParaRPr lang="en-US" altLang="en-US" dirty="0"/>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8EA70DFD-DD2C-494B-ABB1-6E893E63B7F3}" type="datetime1">
              <a:rPr lang="en-US" altLang="en-US" smtClean="0"/>
              <a:pPr>
                <a:defRPr/>
              </a:pPr>
              <a:t>2/22/2017</a:t>
            </a:fld>
            <a:endParaRPr lang="en-US" altLang="en-US" dirty="0"/>
          </a:p>
        </p:txBody>
      </p:sp>
      <p:sp>
        <p:nvSpPr>
          <p:cNvPr id="9" name="Slide Number Placeholder 8"/>
          <p:cNvSpPr>
            <a:spLocks noGrp="1"/>
          </p:cNvSpPr>
          <p:nvPr>
            <p:ph type="sldNum" sz="quarter" idx="15"/>
          </p:nvPr>
        </p:nvSpPr>
        <p:spPr/>
        <p:txBody>
          <a:bodyPr rtlCol="0"/>
          <a:lstStyle/>
          <a:p>
            <a:pPr>
              <a:defRPr/>
            </a:pPr>
            <a:fld id="{CFE94EFE-049F-4411-A5E0-40CE9E52F503}" type="slidenum">
              <a:rPr lang="en-US" altLang="en-US" smtClean="0"/>
              <a:pPr>
                <a:defRPr/>
              </a:pPr>
              <a:t>‹#›</a:t>
            </a:fld>
            <a:endParaRPr lang="en-US" altLang="en-US" dirty="0"/>
          </a:p>
        </p:txBody>
      </p:sp>
      <p:sp>
        <p:nvSpPr>
          <p:cNvPr id="10" name="Footer Placeholder 9"/>
          <p:cNvSpPr>
            <a:spLocks noGrp="1"/>
          </p:cNvSpPr>
          <p:nvPr>
            <p:ph type="ftr" sz="quarter" idx="16"/>
          </p:nvPr>
        </p:nvSpPr>
        <p:spPr/>
        <p:txBody>
          <a:bodyPr rtlCol="0"/>
          <a:lstStyle/>
          <a:p>
            <a:pPr>
              <a:defRPr/>
            </a:pPr>
            <a:r>
              <a:rPr lang="en-US" dirty="0"/>
              <a:t>Bergen County Housing, Health and Humans Services Center</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8EA70DFD-DD2C-494B-ABB1-6E893E63B7F3}" type="datetime1">
              <a:rPr lang="en-US" altLang="en-US" smtClean="0"/>
              <a:pPr>
                <a:defRPr/>
              </a:pPr>
              <a:t>2/22/2017</a:t>
            </a:fld>
            <a:endParaRPr lang="en-US" alt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r>
              <a:rPr lang="en-US" dirty="0"/>
              <a:t>Bergen County Housing, Health and Humans Services Center</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CFE94EFE-049F-4411-A5E0-40CE9E52F503}" type="slidenum">
              <a:rPr lang="en-US" altLang="en-US" smtClean="0"/>
              <a:pPr>
                <a:defRPr/>
              </a:pPr>
              <a:t>‹#›</a:t>
            </a:fld>
            <a:endParaRPr lang="en-US" altLang="en-US" dirty="0"/>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A5F6816D-670C-44ED-A526-89EE9FD7AB52}" type="datetime1">
              <a:rPr lang="en-US" altLang="en-US" smtClean="0"/>
              <a:pPr>
                <a:defRPr/>
              </a:pPr>
              <a:t>2/22/2017</a:t>
            </a:fld>
            <a:endParaRPr lang="en-US" altLang="en-US" dirty="0"/>
          </a:p>
        </p:txBody>
      </p:sp>
      <p:sp>
        <p:nvSpPr>
          <p:cNvPr id="6" name="Footer Placeholder 5"/>
          <p:cNvSpPr>
            <a:spLocks noGrp="1"/>
          </p:cNvSpPr>
          <p:nvPr>
            <p:ph type="ftr" sz="quarter" idx="11"/>
          </p:nvPr>
        </p:nvSpPr>
        <p:spPr/>
        <p:txBody>
          <a:bodyPr/>
          <a:lstStyle/>
          <a:p>
            <a:pPr>
              <a:defRPr/>
            </a:pPr>
            <a:r>
              <a:rPr lang="en-US" dirty="0"/>
              <a:t>Bergen County Housing, Health and Humans Services Center</a:t>
            </a:r>
          </a:p>
        </p:txBody>
      </p:sp>
      <p:sp>
        <p:nvSpPr>
          <p:cNvPr id="7" name="Slide Number Placeholder 6"/>
          <p:cNvSpPr>
            <a:spLocks noGrp="1"/>
          </p:cNvSpPr>
          <p:nvPr>
            <p:ph type="sldNum" sz="quarter" idx="12"/>
          </p:nvPr>
        </p:nvSpPr>
        <p:spPr/>
        <p:txBody>
          <a:bodyPr/>
          <a:lstStyle/>
          <a:p>
            <a:pPr>
              <a:defRPr/>
            </a:pPr>
            <a:fld id="{81869C94-7971-492C-8897-1BE90E71B938}" type="slidenum">
              <a:rPr lang="en-US" altLang="en-US" smtClean="0"/>
              <a:pPr>
                <a:defRPr/>
              </a:pPr>
              <a:t>‹#›</a:t>
            </a:fld>
            <a:endParaRPr lang="en-US" alt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slow">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8EA70DFD-DD2C-494B-ABB1-6E893E63B7F3}" type="datetime1">
              <a:rPr lang="en-US" altLang="en-US" smtClean="0"/>
              <a:pPr>
                <a:defRPr/>
              </a:pPr>
              <a:t>2/22/2017</a:t>
            </a:fld>
            <a:endParaRPr lang="en-US" altLang="en-US" dirty="0"/>
          </a:p>
        </p:txBody>
      </p:sp>
      <p:sp>
        <p:nvSpPr>
          <p:cNvPr id="8" name="Footer Placeholder 7"/>
          <p:cNvSpPr>
            <a:spLocks noGrp="1"/>
          </p:cNvSpPr>
          <p:nvPr>
            <p:ph type="ftr" sz="quarter" idx="11"/>
          </p:nvPr>
        </p:nvSpPr>
        <p:spPr/>
        <p:txBody>
          <a:bodyPr/>
          <a:lstStyle/>
          <a:p>
            <a:pPr>
              <a:defRPr/>
            </a:pPr>
            <a:r>
              <a:rPr lang="en-US" dirty="0"/>
              <a:t>Bergen County Housing, Health and Humans Services Center</a:t>
            </a:r>
          </a:p>
        </p:txBody>
      </p:sp>
      <p:sp>
        <p:nvSpPr>
          <p:cNvPr id="9" name="Slide Number Placeholder 8"/>
          <p:cNvSpPr>
            <a:spLocks noGrp="1"/>
          </p:cNvSpPr>
          <p:nvPr>
            <p:ph type="sldNum" sz="quarter" idx="12"/>
          </p:nvPr>
        </p:nvSpPr>
        <p:spPr/>
        <p:txBody>
          <a:bodyPr/>
          <a:lstStyle/>
          <a:p>
            <a:pPr>
              <a:defRPr/>
            </a:pPr>
            <a:fld id="{CFE94EFE-049F-4411-A5E0-40CE9E52F503}" type="slidenum">
              <a:rPr lang="en-US" altLang="en-US" smtClean="0"/>
              <a:pPr>
                <a:defRPr/>
              </a:pPr>
              <a:t>‹#›</a:t>
            </a:fld>
            <a:endParaRPr lang="en-US" alt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8EA70DFD-DD2C-494B-ABB1-6E893E63B7F3}" type="datetime1">
              <a:rPr lang="en-US" altLang="en-US" smtClean="0"/>
              <a:pPr>
                <a:defRPr/>
              </a:pPr>
              <a:t>2/22/2017</a:t>
            </a:fld>
            <a:endParaRPr lang="en-US" altLang="en-US" dirty="0"/>
          </a:p>
        </p:txBody>
      </p:sp>
      <p:sp>
        <p:nvSpPr>
          <p:cNvPr id="7" name="Slide Number Placeholder 6"/>
          <p:cNvSpPr>
            <a:spLocks noGrp="1"/>
          </p:cNvSpPr>
          <p:nvPr>
            <p:ph type="sldNum" sz="quarter" idx="11"/>
          </p:nvPr>
        </p:nvSpPr>
        <p:spPr/>
        <p:txBody>
          <a:bodyPr rtlCol="0"/>
          <a:lstStyle/>
          <a:p>
            <a:pPr>
              <a:defRPr/>
            </a:pPr>
            <a:fld id="{CFE94EFE-049F-4411-A5E0-40CE9E52F503}" type="slidenum">
              <a:rPr lang="en-US" altLang="en-US" smtClean="0"/>
              <a:pPr>
                <a:defRPr/>
              </a:pPr>
              <a:t>‹#›</a:t>
            </a:fld>
            <a:endParaRPr lang="en-US" altLang="en-US" dirty="0"/>
          </a:p>
        </p:txBody>
      </p:sp>
      <p:sp>
        <p:nvSpPr>
          <p:cNvPr id="8" name="Footer Placeholder 7"/>
          <p:cNvSpPr>
            <a:spLocks noGrp="1"/>
          </p:cNvSpPr>
          <p:nvPr>
            <p:ph type="ftr" sz="quarter" idx="12"/>
          </p:nvPr>
        </p:nvSpPr>
        <p:spPr/>
        <p:txBody>
          <a:bodyPr rtlCol="0"/>
          <a:lstStyle/>
          <a:p>
            <a:pPr>
              <a:defRPr/>
            </a:pPr>
            <a:r>
              <a:rPr lang="en-US" dirty="0"/>
              <a:t>Bergen County Housing, Health and Humans Services Center</a:t>
            </a:r>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EA70DFD-DD2C-494B-ABB1-6E893E63B7F3}" type="datetime1">
              <a:rPr lang="en-US" altLang="en-US" smtClean="0"/>
              <a:pPr>
                <a:defRPr/>
              </a:pPr>
              <a:t>2/22/2017</a:t>
            </a:fld>
            <a:endParaRPr lang="en-US" altLang="en-US" dirty="0"/>
          </a:p>
        </p:txBody>
      </p:sp>
      <p:sp>
        <p:nvSpPr>
          <p:cNvPr id="3" name="Footer Placeholder 2"/>
          <p:cNvSpPr>
            <a:spLocks noGrp="1"/>
          </p:cNvSpPr>
          <p:nvPr>
            <p:ph type="ftr" sz="quarter" idx="11"/>
          </p:nvPr>
        </p:nvSpPr>
        <p:spPr/>
        <p:txBody>
          <a:bodyPr/>
          <a:lstStyle/>
          <a:p>
            <a:pPr>
              <a:defRPr/>
            </a:pPr>
            <a:r>
              <a:rPr lang="en-US" dirty="0"/>
              <a:t>Bergen County Housing, Health and Humans Services Center</a:t>
            </a:r>
          </a:p>
        </p:txBody>
      </p:sp>
      <p:sp>
        <p:nvSpPr>
          <p:cNvPr id="4" name="Slide Number Placeholder 3"/>
          <p:cNvSpPr>
            <a:spLocks noGrp="1"/>
          </p:cNvSpPr>
          <p:nvPr>
            <p:ph type="sldNum" sz="quarter" idx="12"/>
          </p:nvPr>
        </p:nvSpPr>
        <p:spPr/>
        <p:txBody>
          <a:bodyPr/>
          <a:lstStyle/>
          <a:p>
            <a:pPr>
              <a:defRPr/>
            </a:pPr>
            <a:fld id="{CFE94EFE-049F-4411-A5E0-40CE9E52F503}" type="slidenum">
              <a:rPr lang="en-US" altLang="en-US" smtClean="0"/>
              <a:pPr>
                <a:defRPr/>
              </a:pPr>
              <a:t>‹#›</a:t>
            </a:fld>
            <a:endParaRPr lang="en-US" altLang="en-US" dirty="0"/>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8EA70DFD-DD2C-494B-ABB1-6E893E63B7F3}" type="datetime1">
              <a:rPr lang="en-US" altLang="en-US" smtClean="0"/>
              <a:pPr>
                <a:defRPr/>
              </a:pPr>
              <a:t>2/22/2017</a:t>
            </a:fld>
            <a:endParaRPr lang="en-US" altLang="en-US" dirty="0"/>
          </a:p>
        </p:txBody>
      </p:sp>
      <p:sp>
        <p:nvSpPr>
          <p:cNvPr id="22" name="Slide Number Placeholder 21"/>
          <p:cNvSpPr>
            <a:spLocks noGrp="1"/>
          </p:cNvSpPr>
          <p:nvPr>
            <p:ph type="sldNum" sz="quarter" idx="15"/>
          </p:nvPr>
        </p:nvSpPr>
        <p:spPr/>
        <p:txBody>
          <a:bodyPr rtlCol="0"/>
          <a:lstStyle/>
          <a:p>
            <a:pPr>
              <a:defRPr/>
            </a:pPr>
            <a:fld id="{CFE94EFE-049F-4411-A5E0-40CE9E52F503}" type="slidenum">
              <a:rPr lang="en-US" altLang="en-US" smtClean="0"/>
              <a:pPr>
                <a:defRPr/>
              </a:pPr>
              <a:t>‹#›</a:t>
            </a:fld>
            <a:endParaRPr lang="en-US" altLang="en-US" dirty="0"/>
          </a:p>
        </p:txBody>
      </p:sp>
      <p:sp>
        <p:nvSpPr>
          <p:cNvPr id="23" name="Footer Placeholder 22"/>
          <p:cNvSpPr>
            <a:spLocks noGrp="1"/>
          </p:cNvSpPr>
          <p:nvPr>
            <p:ph type="ftr" sz="quarter" idx="16"/>
          </p:nvPr>
        </p:nvSpPr>
        <p:spPr/>
        <p:txBody>
          <a:bodyPr rtlCol="0"/>
          <a:lstStyle/>
          <a:p>
            <a:pPr>
              <a:defRPr/>
            </a:pPr>
            <a:r>
              <a:rPr lang="en-US" dirty="0"/>
              <a:t>Bergen County Housing, Health and Humans Services Center</a:t>
            </a:r>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7"/>
          <p:cNvSpPr>
            <a:spLocks noGrp="1"/>
          </p:cNvSpPr>
          <p:nvPr>
            <p:ph type="dt" sz="half" idx="10"/>
          </p:nvPr>
        </p:nvSpPr>
        <p:spPr/>
        <p:txBody>
          <a:bodyPr/>
          <a:lstStyle>
            <a:lvl1pPr>
              <a:defRPr/>
            </a:lvl1pPr>
          </a:lstStyle>
          <a:p>
            <a:pPr>
              <a:defRPr/>
            </a:pPr>
            <a:fld id="{FCA80EC0-DE7E-4BB7-BBD2-1306276F08F6}" type="datetime1">
              <a:rPr lang="en-US" altLang="en-US"/>
              <a:pPr>
                <a:defRPr/>
              </a:pPr>
              <a:t>2/22/2017</a:t>
            </a:fld>
            <a:endParaRPr lang="en-US" altLang="en-US" dirty="0"/>
          </a:p>
        </p:txBody>
      </p:sp>
      <p:sp>
        <p:nvSpPr>
          <p:cNvPr id="5"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6" name="Slide Number Placeholder 28"/>
          <p:cNvSpPr>
            <a:spLocks noGrp="1"/>
          </p:cNvSpPr>
          <p:nvPr>
            <p:ph type="sldNum" sz="quarter" idx="12"/>
          </p:nvPr>
        </p:nvSpPr>
        <p:spPr/>
        <p:txBody>
          <a:bodyPr/>
          <a:lstStyle>
            <a:lvl1pPr>
              <a:defRPr/>
            </a:lvl1pPr>
          </a:lstStyle>
          <a:p>
            <a:pPr>
              <a:defRPr/>
            </a:pPr>
            <a:fld id="{3215FAFA-476E-45AD-B391-1B8ACB11FD26}" type="slidenum">
              <a:rPr lang="en-US" altLang="en-US"/>
              <a:pPr>
                <a:defRPr/>
              </a:pPr>
              <a:t>‹#›</a:t>
            </a:fld>
            <a:endParaRPr lang="en-US" altLang="en-US" dirty="0"/>
          </a:p>
        </p:txBody>
      </p:sp>
    </p:spTree>
  </p:cSld>
  <p:clrMapOvr>
    <a:masterClrMapping/>
  </p:clrMapOvr>
  <p:transition spd="slow">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8EA70DFD-DD2C-494B-ABB1-6E893E63B7F3}" type="datetime1">
              <a:rPr lang="en-US" altLang="en-US" smtClean="0"/>
              <a:pPr>
                <a:defRPr/>
              </a:pPr>
              <a:t>2/22/2017</a:t>
            </a:fld>
            <a:endParaRPr lang="en-US" altLang="en-US" dirty="0"/>
          </a:p>
        </p:txBody>
      </p:sp>
      <p:sp>
        <p:nvSpPr>
          <p:cNvPr id="18" name="Slide Number Placeholder 17"/>
          <p:cNvSpPr>
            <a:spLocks noGrp="1"/>
          </p:cNvSpPr>
          <p:nvPr>
            <p:ph type="sldNum" sz="quarter" idx="11"/>
          </p:nvPr>
        </p:nvSpPr>
        <p:spPr/>
        <p:txBody>
          <a:bodyPr rtlCol="0"/>
          <a:lstStyle/>
          <a:p>
            <a:pPr>
              <a:defRPr/>
            </a:pPr>
            <a:fld id="{CFE94EFE-049F-4411-A5E0-40CE9E52F503}" type="slidenum">
              <a:rPr lang="en-US" altLang="en-US" smtClean="0"/>
              <a:pPr>
                <a:defRPr/>
              </a:pPr>
              <a:t>‹#›</a:t>
            </a:fld>
            <a:endParaRPr lang="en-US" altLang="en-US" dirty="0"/>
          </a:p>
        </p:txBody>
      </p:sp>
      <p:sp>
        <p:nvSpPr>
          <p:cNvPr id="21" name="Footer Placeholder 20"/>
          <p:cNvSpPr>
            <a:spLocks noGrp="1"/>
          </p:cNvSpPr>
          <p:nvPr>
            <p:ph type="ftr" sz="quarter" idx="12"/>
          </p:nvPr>
        </p:nvSpPr>
        <p:spPr/>
        <p:txBody>
          <a:bodyPr rtlCol="0"/>
          <a:lstStyle/>
          <a:p>
            <a:pPr>
              <a:defRPr/>
            </a:pPr>
            <a:r>
              <a:rPr lang="en-US" dirty="0"/>
              <a:t>Bergen County Housing, Health and Humans Services Center</a:t>
            </a:r>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EA70DFD-DD2C-494B-ABB1-6E893E63B7F3}" type="datetime1">
              <a:rPr lang="en-US" altLang="en-US" smtClean="0"/>
              <a:pPr>
                <a:defRPr/>
              </a:pPr>
              <a:t>2/22/2017</a:t>
            </a:fld>
            <a:endParaRPr lang="en-US" altLang="en-US" dirty="0"/>
          </a:p>
        </p:txBody>
      </p:sp>
      <p:sp>
        <p:nvSpPr>
          <p:cNvPr id="5" name="Footer Placeholder 4"/>
          <p:cNvSpPr>
            <a:spLocks noGrp="1"/>
          </p:cNvSpPr>
          <p:nvPr>
            <p:ph type="ftr" sz="quarter" idx="11"/>
          </p:nvPr>
        </p:nvSpPr>
        <p:spPr/>
        <p:txBody>
          <a:bodyPr/>
          <a:lstStyle/>
          <a:p>
            <a:pPr>
              <a:defRPr/>
            </a:pPr>
            <a:r>
              <a:rPr lang="en-US" dirty="0"/>
              <a:t>Bergen County Housing, Health and Humans Services Center</a:t>
            </a:r>
          </a:p>
        </p:txBody>
      </p:sp>
      <p:sp>
        <p:nvSpPr>
          <p:cNvPr id="6" name="Slide Number Placeholder 5"/>
          <p:cNvSpPr>
            <a:spLocks noGrp="1"/>
          </p:cNvSpPr>
          <p:nvPr>
            <p:ph type="sldNum" sz="quarter" idx="12"/>
          </p:nvPr>
        </p:nvSpPr>
        <p:spPr/>
        <p:txBody>
          <a:bodyPr/>
          <a:lstStyle/>
          <a:p>
            <a:pPr>
              <a:defRPr/>
            </a:pPr>
            <a:fld id="{CFE94EFE-049F-4411-A5E0-40CE9E52F503}" type="slidenum">
              <a:rPr lang="en-US" altLang="en-US" smtClean="0"/>
              <a:pPr>
                <a:defRPr/>
              </a:pPr>
              <a:t>‹#›</a:t>
            </a:fld>
            <a:endParaRPr lang="en-US" altLang="en-US" dirty="0"/>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EA70DFD-DD2C-494B-ABB1-6E893E63B7F3}" type="datetime1">
              <a:rPr lang="en-US" altLang="en-US" smtClean="0"/>
              <a:pPr>
                <a:defRPr/>
              </a:pPr>
              <a:t>2/22/2017</a:t>
            </a:fld>
            <a:endParaRPr lang="en-US" altLang="en-US" dirty="0"/>
          </a:p>
        </p:txBody>
      </p:sp>
      <p:sp>
        <p:nvSpPr>
          <p:cNvPr id="5" name="Footer Placeholder 4"/>
          <p:cNvSpPr>
            <a:spLocks noGrp="1"/>
          </p:cNvSpPr>
          <p:nvPr>
            <p:ph type="ftr" sz="quarter" idx="11"/>
          </p:nvPr>
        </p:nvSpPr>
        <p:spPr/>
        <p:txBody>
          <a:bodyPr/>
          <a:lstStyle/>
          <a:p>
            <a:pPr>
              <a:defRPr/>
            </a:pPr>
            <a:r>
              <a:rPr lang="en-US" dirty="0"/>
              <a:t>Bergen County Housing, Health and Humans Services Center</a:t>
            </a:r>
          </a:p>
        </p:txBody>
      </p:sp>
      <p:sp>
        <p:nvSpPr>
          <p:cNvPr id="6" name="Slide Number Placeholder 5"/>
          <p:cNvSpPr>
            <a:spLocks noGrp="1"/>
          </p:cNvSpPr>
          <p:nvPr>
            <p:ph type="sldNum" sz="quarter" idx="12"/>
          </p:nvPr>
        </p:nvSpPr>
        <p:spPr/>
        <p:txBody>
          <a:bodyPr/>
          <a:lstStyle/>
          <a:p>
            <a:pPr>
              <a:defRPr/>
            </a:pPr>
            <a:fld id="{CFE94EFE-049F-4411-A5E0-40CE9E52F503}" type="slidenum">
              <a:rPr lang="en-US" altLang="en-US" smtClean="0"/>
              <a:pPr>
                <a:defRPr/>
              </a:pPr>
              <a:t>‹#›</a:t>
            </a:fld>
            <a:endParaRPr lang="en-US" altLang="en-US" dirty="0"/>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27"/>
          <p:cNvSpPr>
            <a:spLocks noGrp="1"/>
          </p:cNvSpPr>
          <p:nvPr>
            <p:ph type="dt" sz="half" idx="10"/>
          </p:nvPr>
        </p:nvSpPr>
        <p:spPr/>
        <p:txBody>
          <a:bodyPr/>
          <a:lstStyle>
            <a:lvl1pPr>
              <a:defRPr/>
            </a:lvl1pPr>
          </a:lstStyle>
          <a:p>
            <a:pPr>
              <a:defRPr/>
            </a:pPr>
            <a:fld id="{4563466F-EF97-403D-8CDD-9E18CE7ADBB0}" type="datetime1">
              <a:rPr lang="en-US" altLang="en-US"/>
              <a:pPr>
                <a:defRPr/>
              </a:pPr>
              <a:t>2/22/2017</a:t>
            </a:fld>
            <a:endParaRPr lang="en-US" altLang="en-US" dirty="0"/>
          </a:p>
        </p:txBody>
      </p:sp>
      <p:sp>
        <p:nvSpPr>
          <p:cNvPr id="5"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6" name="Slide Number Placeholder 28"/>
          <p:cNvSpPr>
            <a:spLocks noGrp="1"/>
          </p:cNvSpPr>
          <p:nvPr>
            <p:ph type="sldNum" sz="quarter" idx="12"/>
          </p:nvPr>
        </p:nvSpPr>
        <p:spPr/>
        <p:txBody>
          <a:bodyPr/>
          <a:lstStyle>
            <a:lvl1pPr>
              <a:defRPr/>
            </a:lvl1pPr>
          </a:lstStyle>
          <a:p>
            <a:pPr>
              <a:defRPr/>
            </a:pPr>
            <a:fld id="{1E14D50F-77A2-4F2C-B854-D1941F1D3B15}" type="slidenum">
              <a:rPr lang="en-US" altLang="en-US"/>
              <a:pPr>
                <a:defRPr/>
              </a:pPr>
              <a:t>‹#›</a:t>
            </a:fld>
            <a:endParaRPr lang="en-US" altLang="en-US" dirty="0"/>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7"/>
          <p:cNvSpPr>
            <a:spLocks noGrp="1"/>
          </p:cNvSpPr>
          <p:nvPr>
            <p:ph type="dt" sz="half" idx="10"/>
          </p:nvPr>
        </p:nvSpPr>
        <p:spPr/>
        <p:txBody>
          <a:bodyPr/>
          <a:lstStyle>
            <a:lvl1pPr>
              <a:defRPr/>
            </a:lvl1pPr>
          </a:lstStyle>
          <a:p>
            <a:pPr>
              <a:defRPr/>
            </a:pPr>
            <a:fld id="{43503BAC-41EC-44F0-8F24-E0EE50C446A9}" type="datetime1">
              <a:rPr lang="en-US" altLang="en-US"/>
              <a:pPr>
                <a:defRPr/>
              </a:pPr>
              <a:t>2/22/2017</a:t>
            </a:fld>
            <a:endParaRPr lang="en-US" altLang="en-US" dirty="0"/>
          </a:p>
        </p:txBody>
      </p:sp>
      <p:sp>
        <p:nvSpPr>
          <p:cNvPr id="6"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7" name="Slide Number Placeholder 28"/>
          <p:cNvSpPr>
            <a:spLocks noGrp="1"/>
          </p:cNvSpPr>
          <p:nvPr>
            <p:ph type="sldNum" sz="quarter" idx="12"/>
          </p:nvPr>
        </p:nvSpPr>
        <p:spPr/>
        <p:txBody>
          <a:bodyPr/>
          <a:lstStyle>
            <a:lvl1pPr>
              <a:defRPr/>
            </a:lvl1pPr>
          </a:lstStyle>
          <a:p>
            <a:pPr>
              <a:defRPr/>
            </a:pPr>
            <a:fld id="{8B771D0C-F530-4808-A0FA-49EBB68E4D87}" type="slidenum">
              <a:rPr lang="en-US" altLang="en-US"/>
              <a:pPr>
                <a:defRPr/>
              </a:pPr>
              <a:t>‹#›</a:t>
            </a:fld>
            <a:endParaRPr lang="en-US" altLang="en-US" dirty="0"/>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7"/>
          <p:cNvSpPr>
            <a:spLocks noGrp="1"/>
          </p:cNvSpPr>
          <p:nvPr>
            <p:ph type="dt" sz="half" idx="10"/>
          </p:nvPr>
        </p:nvSpPr>
        <p:spPr/>
        <p:txBody>
          <a:bodyPr/>
          <a:lstStyle>
            <a:lvl1pPr>
              <a:defRPr/>
            </a:lvl1pPr>
          </a:lstStyle>
          <a:p>
            <a:pPr>
              <a:defRPr/>
            </a:pPr>
            <a:fld id="{368BAF20-A06D-4ED2-A7AA-CDEF8AEE1C7E}" type="datetime1">
              <a:rPr lang="en-US" altLang="en-US"/>
              <a:pPr>
                <a:defRPr/>
              </a:pPr>
              <a:t>2/22/2017</a:t>
            </a:fld>
            <a:endParaRPr lang="en-US" altLang="en-US" dirty="0"/>
          </a:p>
        </p:txBody>
      </p:sp>
      <p:sp>
        <p:nvSpPr>
          <p:cNvPr id="8"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9" name="Slide Number Placeholder 28"/>
          <p:cNvSpPr>
            <a:spLocks noGrp="1"/>
          </p:cNvSpPr>
          <p:nvPr>
            <p:ph type="sldNum" sz="quarter" idx="12"/>
          </p:nvPr>
        </p:nvSpPr>
        <p:spPr/>
        <p:txBody>
          <a:bodyPr/>
          <a:lstStyle>
            <a:lvl1pPr>
              <a:defRPr/>
            </a:lvl1pPr>
          </a:lstStyle>
          <a:p>
            <a:pPr>
              <a:defRPr/>
            </a:pPr>
            <a:fld id="{4C34D1FA-45BC-4A8F-9C5D-615A165E362A}" type="slidenum">
              <a:rPr lang="en-US" altLang="en-US"/>
              <a:pPr>
                <a:defRPr/>
              </a:pPr>
              <a:t>‹#›</a:t>
            </a:fld>
            <a:endParaRPr lang="en-US" altLang="en-US" dirty="0"/>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7"/>
          <p:cNvSpPr>
            <a:spLocks noGrp="1"/>
          </p:cNvSpPr>
          <p:nvPr>
            <p:ph type="dt" sz="half" idx="10"/>
          </p:nvPr>
        </p:nvSpPr>
        <p:spPr/>
        <p:txBody>
          <a:bodyPr/>
          <a:lstStyle>
            <a:lvl1pPr>
              <a:defRPr/>
            </a:lvl1pPr>
          </a:lstStyle>
          <a:p>
            <a:pPr>
              <a:defRPr/>
            </a:pPr>
            <a:fld id="{CEE7AB46-67BB-402E-A83D-723D3253EF5F}" type="datetime1">
              <a:rPr lang="en-US" altLang="en-US"/>
              <a:pPr>
                <a:defRPr/>
              </a:pPr>
              <a:t>2/22/2017</a:t>
            </a:fld>
            <a:endParaRPr lang="en-US" altLang="en-US" dirty="0"/>
          </a:p>
        </p:txBody>
      </p:sp>
      <p:sp>
        <p:nvSpPr>
          <p:cNvPr id="4"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5" name="Slide Number Placeholder 28"/>
          <p:cNvSpPr>
            <a:spLocks noGrp="1"/>
          </p:cNvSpPr>
          <p:nvPr>
            <p:ph type="sldNum" sz="quarter" idx="12"/>
          </p:nvPr>
        </p:nvSpPr>
        <p:spPr/>
        <p:txBody>
          <a:bodyPr/>
          <a:lstStyle>
            <a:lvl1pPr>
              <a:defRPr/>
            </a:lvl1pPr>
          </a:lstStyle>
          <a:p>
            <a:pPr>
              <a:defRPr/>
            </a:pPr>
            <a:fld id="{E0E3B7DD-DC84-4D24-92B6-59954BCCAF7F}" type="slidenum">
              <a:rPr lang="en-US" altLang="en-US"/>
              <a:pPr>
                <a:defRPr/>
              </a:pPr>
              <a:t>‹#›</a:t>
            </a:fld>
            <a:endParaRPr lang="en-US" altLang="en-US" dirty="0"/>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p:txBody>
          <a:bodyPr/>
          <a:lstStyle>
            <a:lvl1pPr>
              <a:defRPr/>
            </a:lvl1pPr>
          </a:lstStyle>
          <a:p>
            <a:pPr>
              <a:defRPr/>
            </a:pPr>
            <a:fld id="{9B22F982-EDEC-4C9A-97B0-80BD3E931AEF}" type="datetime1">
              <a:rPr lang="en-US" altLang="en-US"/>
              <a:pPr>
                <a:defRPr/>
              </a:pPr>
              <a:t>2/22/2017</a:t>
            </a:fld>
            <a:endParaRPr lang="en-US" altLang="en-US" dirty="0"/>
          </a:p>
        </p:txBody>
      </p:sp>
      <p:sp>
        <p:nvSpPr>
          <p:cNvPr id="3"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4" name="Slide Number Placeholder 28"/>
          <p:cNvSpPr>
            <a:spLocks noGrp="1"/>
          </p:cNvSpPr>
          <p:nvPr>
            <p:ph type="sldNum" sz="quarter" idx="12"/>
          </p:nvPr>
        </p:nvSpPr>
        <p:spPr/>
        <p:txBody>
          <a:bodyPr/>
          <a:lstStyle>
            <a:lvl1pPr>
              <a:defRPr/>
            </a:lvl1pPr>
          </a:lstStyle>
          <a:p>
            <a:pPr>
              <a:defRPr/>
            </a:pPr>
            <a:fld id="{3ACD9DD0-051B-4D9E-98CE-0DD213AF426B}" type="slidenum">
              <a:rPr lang="en-US" altLang="en-US"/>
              <a:pPr>
                <a:defRPr/>
              </a:pPr>
              <a:t>‹#›</a:t>
            </a:fld>
            <a:endParaRPr lang="en-US" altLang="en-US" dirty="0"/>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2F9A501A-3C3E-4779-A371-DC50FF11253C}" type="datetime1">
              <a:rPr lang="en-US" altLang="en-US"/>
              <a:pPr>
                <a:defRPr/>
              </a:pPr>
              <a:t>2/22/2017</a:t>
            </a:fld>
            <a:endParaRPr lang="en-US" altLang="en-US" dirty="0"/>
          </a:p>
        </p:txBody>
      </p:sp>
      <p:sp>
        <p:nvSpPr>
          <p:cNvPr id="6"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7" name="Slide Number Placeholder 28"/>
          <p:cNvSpPr>
            <a:spLocks noGrp="1"/>
          </p:cNvSpPr>
          <p:nvPr>
            <p:ph type="sldNum" sz="quarter" idx="12"/>
          </p:nvPr>
        </p:nvSpPr>
        <p:spPr/>
        <p:txBody>
          <a:bodyPr/>
          <a:lstStyle>
            <a:lvl1pPr>
              <a:defRPr/>
            </a:lvl1pPr>
          </a:lstStyle>
          <a:p>
            <a:pPr>
              <a:defRPr/>
            </a:pPr>
            <a:fld id="{F6BC78B5-07B7-44A6-BA1A-8F54CC64F55A}" type="slidenum">
              <a:rPr lang="en-US" altLang="en-US"/>
              <a:pPr>
                <a:defRPr/>
              </a:pPr>
              <a:t>‹#›</a:t>
            </a:fld>
            <a:endParaRPr lang="en-US" altLang="en-US" dirty="0"/>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27"/>
          <p:cNvSpPr>
            <a:spLocks noGrp="1"/>
          </p:cNvSpPr>
          <p:nvPr>
            <p:ph type="dt" sz="half" idx="10"/>
          </p:nvPr>
        </p:nvSpPr>
        <p:spPr/>
        <p:txBody>
          <a:bodyPr/>
          <a:lstStyle>
            <a:lvl1pPr>
              <a:defRPr/>
            </a:lvl1pPr>
          </a:lstStyle>
          <a:p>
            <a:pPr>
              <a:defRPr/>
            </a:pPr>
            <a:fld id="{FA94F423-9E9F-426A-94BA-F2375823E970}" type="datetime1">
              <a:rPr lang="en-US" altLang="en-US"/>
              <a:pPr>
                <a:defRPr/>
              </a:pPr>
              <a:t>2/22/2017</a:t>
            </a:fld>
            <a:endParaRPr lang="en-US" altLang="en-US" dirty="0"/>
          </a:p>
        </p:txBody>
      </p:sp>
      <p:sp>
        <p:nvSpPr>
          <p:cNvPr id="6" name="Footer Placeholder 16"/>
          <p:cNvSpPr>
            <a:spLocks noGrp="1"/>
          </p:cNvSpPr>
          <p:nvPr>
            <p:ph type="ftr" sz="quarter" idx="11"/>
          </p:nvPr>
        </p:nvSpPr>
        <p:spPr/>
        <p:txBody>
          <a:bodyPr/>
          <a:lstStyle>
            <a:lvl1pPr>
              <a:defRPr/>
            </a:lvl1pPr>
          </a:lstStyle>
          <a:p>
            <a:pPr>
              <a:defRPr/>
            </a:pPr>
            <a:r>
              <a:rPr lang="en-US" dirty="0"/>
              <a:t>Bergen County Housing, Health and Humans Services Center</a:t>
            </a:r>
          </a:p>
        </p:txBody>
      </p:sp>
      <p:sp>
        <p:nvSpPr>
          <p:cNvPr id="7" name="Slide Number Placeholder 28"/>
          <p:cNvSpPr>
            <a:spLocks noGrp="1"/>
          </p:cNvSpPr>
          <p:nvPr>
            <p:ph type="sldNum" sz="quarter" idx="12"/>
          </p:nvPr>
        </p:nvSpPr>
        <p:spPr/>
        <p:txBody>
          <a:bodyPr/>
          <a:lstStyle>
            <a:lvl1pPr>
              <a:defRPr/>
            </a:lvl1pPr>
          </a:lstStyle>
          <a:p>
            <a:pPr>
              <a:defRPr/>
            </a:pPr>
            <a:fld id="{88698633-5E3D-4E77-9FC1-C382881F7AA8}" type="slidenum">
              <a:rPr lang="en-US" altLang="en-US"/>
              <a:pPr>
                <a:defRPr/>
              </a:pPr>
              <a:t>‹#›</a:t>
            </a:fld>
            <a:endParaRPr lang="en-US" altLang="en-US" dirty="0"/>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9"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Date Placeholder 27"/>
          <p:cNvSpPr>
            <a:spLocks noGrp="1"/>
          </p:cNvSpPr>
          <p:nvPr>
            <p:ph type="dt" sz="half" idx="2"/>
          </p:nvPr>
        </p:nvSpPr>
        <p:spPr>
          <a:xfrm>
            <a:off x="76200" y="6069013"/>
            <a:ext cx="2057400" cy="685800"/>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2000">
                <a:solidFill>
                  <a:srgbClr val="FFFFFF"/>
                </a:solidFill>
                <a:latin typeface="Tw Cen MT" pitchFamily="34" charset="0"/>
                <a:ea typeface="ＭＳ Ｐゴシック" pitchFamily="34" charset="-128"/>
              </a:defRPr>
            </a:lvl1pPr>
          </a:lstStyle>
          <a:p>
            <a:pPr>
              <a:defRPr/>
            </a:pPr>
            <a:fld id="{BEFC4261-8851-42F9-A649-ED639D3D8BE4}" type="datetime1">
              <a:rPr lang="en-US" altLang="en-US"/>
              <a:pPr>
                <a:defRPr/>
              </a:pPr>
              <a:t>2/22/2017</a:t>
            </a:fld>
            <a:endParaRPr lang="en-US" altLang="en-US" dirty="0"/>
          </a:p>
        </p:txBody>
      </p:sp>
      <p:sp>
        <p:nvSpPr>
          <p:cNvPr id="15" name="Footer Placeholder 16"/>
          <p:cNvSpPr>
            <a:spLocks noGrp="1"/>
          </p:cNvSpPr>
          <p:nvPr>
            <p:ph type="ftr" sz="quarter" idx="3"/>
          </p:nvPr>
        </p:nvSpPr>
        <p:spPr>
          <a:xfrm>
            <a:off x="2085975" y="236538"/>
            <a:ext cx="5867400" cy="365125"/>
          </a:xfrm>
          <a:prstGeom prst="rect">
            <a:avLst/>
          </a:prstGeom>
        </p:spPr>
        <p:txBody>
          <a:bodyPr vert="horz" anchor="ctr"/>
          <a:lstStyle>
            <a:lvl1pPr algn="r" eaLnBrk="1" fontAlgn="auto" hangingPunct="1">
              <a:spcBef>
                <a:spcPts val="0"/>
              </a:spcBef>
              <a:spcAft>
                <a:spcPts val="0"/>
              </a:spcAft>
              <a:defRPr sz="1400">
                <a:solidFill>
                  <a:schemeClr val="tx2"/>
                </a:solidFill>
                <a:latin typeface="+mn-lt"/>
                <a:ea typeface="+mn-ea"/>
                <a:cs typeface="+mn-cs"/>
              </a:defRPr>
            </a:lvl1pPr>
          </a:lstStyle>
          <a:p>
            <a:pPr>
              <a:defRPr/>
            </a:pPr>
            <a:r>
              <a:rPr lang="en-US" dirty="0"/>
              <a:t>Bergen County Housing, Health and Humans Services Center</a:t>
            </a:r>
          </a:p>
        </p:txBody>
      </p:sp>
      <p:sp>
        <p:nvSpPr>
          <p:cNvPr id="16" name="Slide Number Placeholder 28"/>
          <p:cNvSpPr>
            <a:spLocks noGrp="1"/>
          </p:cNvSpPr>
          <p:nvPr>
            <p:ph type="sldNum" sz="quarter" idx="4"/>
          </p:nvPr>
        </p:nvSpPr>
        <p:spPr>
          <a:xfrm>
            <a:off x="8001000" y="228600"/>
            <a:ext cx="838200" cy="381000"/>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chemeClr val="tx2"/>
                </a:solidFill>
                <a:latin typeface="Tw Cen MT" pitchFamily="34" charset="0"/>
                <a:ea typeface="ＭＳ Ｐゴシック" pitchFamily="34" charset="-128"/>
              </a:defRPr>
            </a:lvl1pPr>
          </a:lstStyle>
          <a:p>
            <a:pPr>
              <a:defRPr/>
            </a:pPr>
            <a:fld id="{536BA028-E9F0-4278-9FB0-830059A37B57}"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ransition spd="slow">
    <p:pull dir="d"/>
  </p:transition>
  <p:hf sldNum="0" hdr="0" dt="0"/>
  <p:txStyles>
    <p:titleStyle>
      <a:lvl1pPr algn="l" rtl="0" eaLnBrk="0" fontAlgn="base" hangingPunct="0">
        <a:spcBef>
          <a:spcPct val="0"/>
        </a:spcBef>
        <a:spcAft>
          <a:spcPct val="0"/>
        </a:spcAft>
        <a:defRPr sz="4400">
          <a:solidFill>
            <a:schemeClr val="tx2"/>
          </a:solidFill>
          <a:latin typeface="+mj-lt"/>
          <a:ea typeface="MS PGothic" pitchFamily="34" charset="-128"/>
          <a:cs typeface="+mj-cs"/>
        </a:defRPr>
      </a:lvl1pPr>
      <a:lvl2pPr algn="l" rtl="0" eaLnBrk="0" fontAlgn="base" hangingPunct="0">
        <a:spcBef>
          <a:spcPct val="0"/>
        </a:spcBef>
        <a:spcAft>
          <a:spcPct val="0"/>
        </a:spcAft>
        <a:defRPr sz="4400">
          <a:solidFill>
            <a:schemeClr val="tx2"/>
          </a:solidFill>
          <a:latin typeface="Tw Cen MT" pitchFamily="34" charset="0"/>
          <a:ea typeface="MS PGothic" pitchFamily="34" charset="-128"/>
        </a:defRPr>
      </a:lvl2pPr>
      <a:lvl3pPr algn="l" rtl="0" eaLnBrk="0" fontAlgn="base" hangingPunct="0">
        <a:spcBef>
          <a:spcPct val="0"/>
        </a:spcBef>
        <a:spcAft>
          <a:spcPct val="0"/>
        </a:spcAft>
        <a:defRPr sz="4400">
          <a:solidFill>
            <a:schemeClr val="tx2"/>
          </a:solidFill>
          <a:latin typeface="Tw Cen MT" pitchFamily="34" charset="0"/>
          <a:ea typeface="MS PGothic" pitchFamily="34" charset="-128"/>
        </a:defRPr>
      </a:lvl3pPr>
      <a:lvl4pPr algn="l" rtl="0" eaLnBrk="0" fontAlgn="base" hangingPunct="0">
        <a:spcBef>
          <a:spcPct val="0"/>
        </a:spcBef>
        <a:spcAft>
          <a:spcPct val="0"/>
        </a:spcAft>
        <a:defRPr sz="4400">
          <a:solidFill>
            <a:schemeClr val="tx2"/>
          </a:solidFill>
          <a:latin typeface="Tw Cen MT" pitchFamily="34" charset="0"/>
          <a:ea typeface="MS PGothic" pitchFamily="34" charset="-128"/>
        </a:defRPr>
      </a:lvl4pPr>
      <a:lvl5pPr algn="l" rtl="0" eaLnBrk="0" fontAlgn="base" hangingPunct="0">
        <a:spcBef>
          <a:spcPct val="0"/>
        </a:spcBef>
        <a:spcAft>
          <a:spcPct val="0"/>
        </a:spcAft>
        <a:defRPr sz="4400">
          <a:solidFill>
            <a:schemeClr val="tx2"/>
          </a:solidFill>
          <a:latin typeface="Tw Cen MT" pitchFamily="34" charset="0"/>
          <a:ea typeface="MS PGothic" pitchFamily="34" charset="-128"/>
        </a:defRPr>
      </a:lvl5pPr>
      <a:lvl6pPr marL="457200" algn="l" rtl="0" eaLnBrk="0" fontAlgn="base" hangingPunct="0">
        <a:spcBef>
          <a:spcPct val="0"/>
        </a:spcBef>
        <a:spcAft>
          <a:spcPct val="0"/>
        </a:spcAft>
        <a:defRPr sz="4400">
          <a:solidFill>
            <a:schemeClr val="tx2"/>
          </a:solidFill>
          <a:latin typeface="Tw Cen MT" pitchFamily="34" charset="0"/>
        </a:defRPr>
      </a:lvl6pPr>
      <a:lvl7pPr marL="914400" algn="l" rtl="0" eaLnBrk="0" fontAlgn="base" hangingPunct="0">
        <a:spcBef>
          <a:spcPct val="0"/>
        </a:spcBef>
        <a:spcAft>
          <a:spcPct val="0"/>
        </a:spcAft>
        <a:defRPr sz="4400">
          <a:solidFill>
            <a:schemeClr val="tx2"/>
          </a:solidFill>
          <a:latin typeface="Tw Cen MT" pitchFamily="34" charset="0"/>
        </a:defRPr>
      </a:lvl7pPr>
      <a:lvl8pPr marL="1371600" algn="l" rtl="0" eaLnBrk="0" fontAlgn="base" hangingPunct="0">
        <a:spcBef>
          <a:spcPct val="0"/>
        </a:spcBef>
        <a:spcAft>
          <a:spcPct val="0"/>
        </a:spcAft>
        <a:defRPr sz="4400">
          <a:solidFill>
            <a:schemeClr val="tx2"/>
          </a:solidFill>
          <a:latin typeface="Tw Cen MT" pitchFamily="34" charset="0"/>
        </a:defRPr>
      </a:lvl8pPr>
      <a:lvl9pPr marL="1828800" algn="l" rtl="0" eaLnBrk="0" fontAlgn="base" hangingPunct="0">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a:solidFill>
            <a:schemeClr val="tx1"/>
          </a:solidFill>
          <a:latin typeface="+mn-lt"/>
          <a:ea typeface="MS PGothic" pitchFamily="34"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a:solidFill>
            <a:schemeClr val="tx1"/>
          </a:solidFill>
          <a:latin typeface="+mn-lt"/>
          <a:ea typeface="MS PGothic" pitchFamily="34" charset="-128"/>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a:solidFill>
            <a:schemeClr val="tx1"/>
          </a:solidFill>
          <a:latin typeface="+mn-lt"/>
          <a:ea typeface="MS PGothic" pitchFamily="34" charset="-128"/>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a:solidFill>
            <a:schemeClr val="tx1"/>
          </a:solidFill>
          <a:latin typeface="+mn-lt"/>
          <a:ea typeface="MS PGothic" pitchFamily="34" charset="-128"/>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ea typeface="MS PGothic" pitchFamily="34" charset="-128"/>
        </a:defRPr>
      </a:lvl5pPr>
      <a:lvl6pPr marL="22860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6pPr>
      <a:lvl7pPr marL="27432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7pPr>
      <a:lvl8pPr marL="32004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8pPr>
      <a:lvl9pPr marL="3657600" indent="-228600" algn="l" rtl="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BEFC4261-8851-42F9-A649-ED639D3D8BE4}" type="datetime1">
              <a:rPr lang="en-US" altLang="en-US" smtClean="0"/>
              <a:pPr>
                <a:defRPr/>
              </a:pPr>
              <a:t>2/22/2017</a:t>
            </a:fld>
            <a:endParaRPr lang="en-US" alt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r>
              <a:rPr lang="en-US" dirty="0"/>
              <a:t>Bergen County Housing, Health and Humans Services Center</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536BA028-E9F0-4278-9FB0-830059A37B5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ransition spd="slow">
    <p:pull dir="d"/>
  </p:transition>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0700" y="533400"/>
            <a:ext cx="5562600" cy="2514600"/>
          </a:xfrm>
        </p:spPr>
        <p:txBody>
          <a:bodyPr anchor="t">
            <a:normAutofit fontScale="90000"/>
          </a:bodyPr>
          <a:lstStyle/>
          <a:p>
            <a:pPr algn="ctr" eaLnBrk="1" hangingPunct="1">
              <a:defRPr/>
            </a:pPr>
            <a:r>
              <a:rPr lang="en-US" altLang="en-US" sz="2400" b="1" dirty="0">
                <a:solidFill>
                  <a:srgbClr val="F4E3D9"/>
                </a:solidFill>
                <a:ea typeface="ＭＳ Ｐゴシック" pitchFamily="34" charset="-128"/>
              </a:rPr>
              <a:t>THE BERGEN COUNTY HOUSING, </a:t>
            </a:r>
            <a:br>
              <a:rPr lang="en-US" altLang="en-US" sz="2400" b="1" dirty="0">
                <a:solidFill>
                  <a:srgbClr val="F4E3D9"/>
                </a:solidFill>
                <a:ea typeface="ＭＳ Ｐゴシック" pitchFamily="34" charset="-128"/>
              </a:rPr>
            </a:br>
            <a:r>
              <a:rPr lang="en-US" altLang="en-US" sz="2400" b="1" dirty="0">
                <a:solidFill>
                  <a:srgbClr val="F4E3D9"/>
                </a:solidFill>
                <a:ea typeface="ＭＳ Ｐゴシック" pitchFamily="34" charset="-128"/>
              </a:rPr>
              <a:t>HEALTH AND HUMAN SERVICES CENTER</a:t>
            </a:r>
            <a:r>
              <a:rPr lang="en-US" altLang="en-US" sz="2000" dirty="0">
                <a:solidFill>
                  <a:srgbClr val="F4E3D9"/>
                </a:solidFill>
                <a:ea typeface="ＭＳ Ｐゴシック" pitchFamily="34" charset="-128"/>
              </a:rPr>
              <a:t/>
            </a:r>
            <a:br>
              <a:rPr lang="en-US" altLang="en-US" sz="2000" dirty="0">
                <a:solidFill>
                  <a:srgbClr val="F4E3D9"/>
                </a:solidFill>
                <a:ea typeface="ＭＳ Ｐゴシック" pitchFamily="34" charset="-128"/>
              </a:rPr>
            </a:br>
            <a:r>
              <a:rPr lang="en-US" altLang="en-US" sz="1600" dirty="0">
                <a:solidFill>
                  <a:srgbClr val="F4E3D9"/>
                </a:solidFill>
                <a:ea typeface="ＭＳ Ｐゴシック" pitchFamily="34" charset="-128"/>
              </a:rPr>
              <a:t/>
            </a:r>
            <a:br>
              <a:rPr lang="en-US" altLang="en-US" sz="1600" dirty="0">
                <a:solidFill>
                  <a:srgbClr val="F4E3D9"/>
                </a:solidFill>
                <a:ea typeface="ＭＳ Ｐゴシック" pitchFamily="34" charset="-128"/>
              </a:rPr>
            </a:br>
            <a:r>
              <a:rPr lang="en-US" altLang="en-US" sz="1600" i="1" dirty="0">
                <a:solidFill>
                  <a:srgbClr val="F4E3D9"/>
                </a:solidFill>
                <a:ea typeface="ＭＳ Ｐゴシック" pitchFamily="34" charset="-128"/>
              </a:rPr>
              <a:t>A SHARED PROJECT BETWEEN THE </a:t>
            </a:r>
            <a:br>
              <a:rPr lang="en-US" altLang="en-US" sz="1600" i="1" dirty="0">
                <a:solidFill>
                  <a:srgbClr val="F4E3D9"/>
                </a:solidFill>
                <a:ea typeface="ＭＳ Ｐゴシック" pitchFamily="34" charset="-128"/>
              </a:rPr>
            </a:br>
            <a:r>
              <a:rPr lang="en-US" altLang="en-US" sz="1600" i="1" dirty="0">
                <a:solidFill>
                  <a:srgbClr val="F4E3D9"/>
                </a:solidFill>
                <a:ea typeface="ＭＳ Ｐゴシック" pitchFamily="34" charset="-128"/>
              </a:rPr>
              <a:t>COUNTY OF BERGEN </a:t>
            </a:r>
            <a:br>
              <a:rPr lang="en-US" altLang="en-US" sz="1600" i="1" dirty="0">
                <a:solidFill>
                  <a:srgbClr val="F4E3D9"/>
                </a:solidFill>
                <a:ea typeface="ＭＳ Ｐゴシック" pitchFamily="34" charset="-128"/>
              </a:rPr>
            </a:br>
            <a:r>
              <a:rPr lang="en-US" altLang="en-US" sz="1600" i="1" dirty="0">
                <a:solidFill>
                  <a:srgbClr val="F4E3D9"/>
                </a:solidFill>
                <a:ea typeface="ＭＳ Ｐゴシック" pitchFamily="34" charset="-128"/>
              </a:rPr>
              <a:t>AND THE HOUSING AUTHORITY OF BERGEN COUNTY    </a:t>
            </a:r>
            <a:r>
              <a:rPr lang="en-US" altLang="en-US" sz="1600" dirty="0">
                <a:solidFill>
                  <a:srgbClr val="F4E3D9"/>
                </a:solidFill>
                <a:ea typeface="ＭＳ Ｐゴシック" pitchFamily="34" charset="-128"/>
              </a:rPr>
              <a:t/>
            </a:r>
            <a:br>
              <a:rPr lang="en-US" altLang="en-US" sz="1600" dirty="0">
                <a:solidFill>
                  <a:srgbClr val="F4E3D9"/>
                </a:solidFill>
                <a:ea typeface="ＭＳ Ｐゴシック" pitchFamily="34" charset="-128"/>
              </a:rPr>
            </a:br>
            <a:r>
              <a:rPr lang="en-US" altLang="en-US" sz="1600" dirty="0">
                <a:solidFill>
                  <a:srgbClr val="F4E3D9"/>
                </a:solidFill>
                <a:ea typeface="ＭＳ Ｐゴシック" pitchFamily="34" charset="-128"/>
              </a:rPr>
              <a:t/>
            </a:r>
            <a:br>
              <a:rPr lang="en-US" altLang="en-US" sz="1600" dirty="0">
                <a:solidFill>
                  <a:srgbClr val="F4E3D9"/>
                </a:solidFill>
                <a:ea typeface="ＭＳ Ｐゴシック" pitchFamily="34" charset="-128"/>
              </a:rPr>
            </a:br>
            <a:r>
              <a:rPr lang="ja-JP" altLang="en-US" sz="1600" i="1">
                <a:solidFill>
                  <a:srgbClr val="F4E3D9"/>
                </a:solidFill>
                <a:ea typeface="ＭＳ Ｐゴシック" pitchFamily="34" charset="-128"/>
              </a:rPr>
              <a:t>“</a:t>
            </a:r>
            <a:r>
              <a:rPr lang="en-US" altLang="ja-JP" sz="1600" i="1" dirty="0">
                <a:solidFill>
                  <a:srgbClr val="F4E3D9"/>
                </a:solidFill>
                <a:ea typeface="ＭＳ Ｐゴシック" pitchFamily="34" charset="-128"/>
              </a:rPr>
              <a:t>A COLLABORATIVE APPROACH </a:t>
            </a:r>
            <a:br>
              <a:rPr lang="en-US" altLang="ja-JP" sz="1600" i="1" dirty="0">
                <a:solidFill>
                  <a:srgbClr val="F4E3D9"/>
                </a:solidFill>
                <a:ea typeface="ＭＳ Ｐゴシック" pitchFamily="34" charset="-128"/>
              </a:rPr>
            </a:br>
            <a:r>
              <a:rPr lang="en-US" altLang="ja-JP" sz="1600" i="1" dirty="0">
                <a:solidFill>
                  <a:srgbClr val="F4E3D9"/>
                </a:solidFill>
                <a:ea typeface="ＭＳ Ｐゴシック" pitchFamily="34" charset="-128"/>
              </a:rPr>
              <a:t>TO MEETING HUMAN SERVICES NEEDS</a:t>
            </a:r>
            <a:r>
              <a:rPr lang="ja-JP" altLang="en-US" sz="1600" i="1">
                <a:solidFill>
                  <a:srgbClr val="F4E3D9"/>
                </a:solidFill>
                <a:ea typeface="ＭＳ Ｐゴシック" pitchFamily="34" charset="-128"/>
              </a:rPr>
              <a:t>”</a:t>
            </a:r>
            <a:r>
              <a:rPr lang="en-US" altLang="ja-JP" sz="1600" i="1" dirty="0">
                <a:solidFill>
                  <a:srgbClr val="F4E3D9"/>
                </a:solidFill>
                <a:ea typeface="ＭＳ Ｐゴシック" pitchFamily="34" charset="-128"/>
              </a:rPr>
              <a:t> </a:t>
            </a:r>
            <a:r>
              <a:rPr lang="en-US" altLang="ja-JP" sz="1600" dirty="0">
                <a:ea typeface="ＭＳ Ｐゴシック" pitchFamily="34" charset="-128"/>
              </a:rPr>
              <a:t/>
            </a:r>
            <a:br>
              <a:rPr lang="en-US" altLang="ja-JP" sz="1600" dirty="0">
                <a:ea typeface="ＭＳ Ｐゴシック" pitchFamily="34" charset="-128"/>
              </a:rPr>
            </a:br>
            <a:r>
              <a:rPr lang="en-US" altLang="ja-JP" sz="1600" dirty="0">
                <a:ea typeface="ＭＳ Ｐゴシック" pitchFamily="34" charset="-128"/>
              </a:rPr>
              <a:t> </a:t>
            </a:r>
            <a:br>
              <a:rPr lang="en-US" altLang="ja-JP" sz="1600" dirty="0">
                <a:ea typeface="ＭＳ Ｐゴシック" pitchFamily="34" charset="-128"/>
              </a:rPr>
            </a:br>
            <a:endParaRPr lang="en-US" altLang="en-US" sz="1600" b="1" dirty="0">
              <a:ea typeface="ＭＳ Ｐゴシック" pitchFamily="34" charset="-128"/>
            </a:endParaRPr>
          </a:p>
        </p:txBody>
      </p:sp>
      <p:sp>
        <p:nvSpPr>
          <p:cNvPr id="4" name="Content Placeholder 3"/>
          <p:cNvSpPr>
            <a:spLocks noGrp="1"/>
          </p:cNvSpPr>
          <p:nvPr>
            <p:ph type="subTitle" idx="4294967295"/>
          </p:nvPr>
        </p:nvSpPr>
        <p:spPr>
          <a:xfrm>
            <a:off x="228600" y="3124200"/>
            <a:ext cx="8458200" cy="1752600"/>
          </a:xfrm>
        </p:spPr>
        <p:txBody>
          <a:bodyPr>
            <a:normAutofit/>
          </a:bodyPr>
          <a:lstStyle/>
          <a:p>
            <a:pPr marL="0" indent="0" algn="ctr" eaLnBrk="1" hangingPunct="1">
              <a:buFont typeface="Wingdings" charset="0"/>
              <a:buNone/>
              <a:defRPr/>
            </a:pPr>
            <a:r>
              <a:rPr lang="en-US" sz="2400" b="1" dirty="0">
                <a:solidFill>
                  <a:schemeClr val="accent1">
                    <a:lumMod val="60000"/>
                    <a:lumOff val="40000"/>
                  </a:schemeClr>
                </a:solidFill>
                <a:ea typeface="ＭＳ Ｐゴシック" charset="0"/>
                <a:cs typeface="Arial" charset="0"/>
              </a:rPr>
              <a:t>Best Practices in Ending Homelessness: 2</a:t>
            </a:r>
            <a:r>
              <a:rPr lang="en-US" sz="2400" b="1" baseline="30000" dirty="0">
                <a:solidFill>
                  <a:schemeClr val="accent1">
                    <a:lumMod val="60000"/>
                    <a:lumOff val="40000"/>
                  </a:schemeClr>
                </a:solidFill>
                <a:ea typeface="ＭＳ Ｐゴシック" charset="0"/>
                <a:cs typeface="Arial" charset="0"/>
              </a:rPr>
              <a:t>nd</a:t>
            </a:r>
            <a:r>
              <a:rPr lang="en-US" sz="2400" b="1" dirty="0">
                <a:solidFill>
                  <a:schemeClr val="accent1">
                    <a:lumMod val="60000"/>
                    <a:lumOff val="40000"/>
                  </a:schemeClr>
                </a:solidFill>
                <a:ea typeface="ＭＳ Ｐゴシック" charset="0"/>
                <a:cs typeface="Arial" charset="0"/>
              </a:rPr>
              <a:t> Edition</a:t>
            </a:r>
          </a:p>
          <a:p>
            <a:pPr marL="0" indent="0" algn="ctr" eaLnBrk="1" hangingPunct="1">
              <a:buFont typeface="Wingdings" charset="0"/>
              <a:buNone/>
              <a:defRPr/>
            </a:pPr>
            <a:r>
              <a:rPr lang="en-US" sz="2400" b="1" dirty="0">
                <a:solidFill>
                  <a:schemeClr val="accent1">
                    <a:lumMod val="60000"/>
                    <a:lumOff val="40000"/>
                  </a:schemeClr>
                </a:solidFill>
                <a:ea typeface="ＭＳ Ｐゴシック" charset="0"/>
                <a:cs typeface="Arial" charset="0"/>
              </a:rPr>
              <a:t>Trenton State House</a:t>
            </a:r>
          </a:p>
          <a:p>
            <a:pPr marL="0" indent="0" algn="ctr" eaLnBrk="1" hangingPunct="1">
              <a:buFont typeface="Wingdings" charset="0"/>
              <a:buNone/>
              <a:defRPr/>
            </a:pPr>
            <a:endParaRPr lang="en-US" sz="1800" b="1" dirty="0">
              <a:solidFill>
                <a:schemeClr val="accent1">
                  <a:lumMod val="60000"/>
                  <a:lumOff val="40000"/>
                </a:schemeClr>
              </a:solidFill>
              <a:ea typeface="ＭＳ Ｐゴシック" charset="0"/>
              <a:cs typeface="Arial" charset="0"/>
            </a:endParaRPr>
          </a:p>
          <a:p>
            <a:pPr marL="0" indent="0" algn="ctr" eaLnBrk="1" hangingPunct="1">
              <a:buFont typeface="Wingdings" charset="0"/>
              <a:buNone/>
              <a:defRPr/>
            </a:pPr>
            <a:endParaRPr lang="en-US" sz="1800" dirty="0">
              <a:solidFill>
                <a:srgbClr val="FFFFFF"/>
              </a:solidFill>
              <a:ea typeface="ＭＳ Ｐゴシック" charset="0"/>
            </a:endParaRPr>
          </a:p>
        </p:txBody>
      </p:sp>
      <p:pic>
        <p:nvPicPr>
          <p:cNvPr id="4100" name="Picture 2" descr="Center Pictures April 28, 2009 073"/>
          <p:cNvPicPr>
            <a:picLocks noChangeAspect="1" noChangeArrowheads="1"/>
          </p:cNvPicPr>
          <p:nvPr/>
        </p:nvPicPr>
        <p:blipFill>
          <a:blip r:embed="rId3"/>
          <a:srcRect t="1064" b="13768"/>
          <a:stretch>
            <a:fillRect/>
          </a:stretch>
        </p:blipFill>
        <p:spPr bwMode="auto">
          <a:xfrm>
            <a:off x="2819400" y="4064000"/>
            <a:ext cx="3581400" cy="1895475"/>
          </a:xfrm>
          <a:prstGeom prst="rect">
            <a:avLst/>
          </a:prstGeom>
          <a:noFill/>
          <a:ln w="9525">
            <a:noFill/>
            <a:miter lim="800000"/>
            <a:headEnd/>
            <a:tailEnd/>
          </a:ln>
        </p:spPr>
      </p:pic>
      <p:pic>
        <p:nvPicPr>
          <p:cNvPr id="4101" name="Picture 4" descr="Center Pictures April 28, 2009 029"/>
          <p:cNvPicPr>
            <a:picLocks noChangeAspect="1" noChangeArrowheads="1"/>
          </p:cNvPicPr>
          <p:nvPr/>
        </p:nvPicPr>
        <p:blipFill>
          <a:blip r:embed="rId4"/>
          <a:srcRect/>
          <a:stretch>
            <a:fillRect/>
          </a:stretch>
        </p:blipFill>
        <p:spPr bwMode="auto">
          <a:xfrm>
            <a:off x="6934200" y="4267200"/>
            <a:ext cx="2209800" cy="1676400"/>
          </a:xfrm>
          <a:prstGeom prst="rect">
            <a:avLst/>
          </a:prstGeom>
          <a:noFill/>
          <a:ln w="9525">
            <a:noFill/>
            <a:miter lim="800000"/>
            <a:headEnd/>
            <a:tailEnd/>
          </a:ln>
        </p:spPr>
      </p:pic>
      <p:pic>
        <p:nvPicPr>
          <p:cNvPr id="4102" name="Picture 5" descr="Center Pictures April 28, 2009 006 new"/>
          <p:cNvPicPr>
            <a:picLocks noChangeAspect="1" noChangeArrowheads="1"/>
          </p:cNvPicPr>
          <p:nvPr/>
        </p:nvPicPr>
        <p:blipFill>
          <a:blip r:embed="rId5"/>
          <a:srcRect/>
          <a:stretch>
            <a:fillRect/>
          </a:stretch>
        </p:blipFill>
        <p:spPr bwMode="auto">
          <a:xfrm>
            <a:off x="0" y="4302125"/>
            <a:ext cx="2286000" cy="1641475"/>
          </a:xfrm>
          <a:prstGeom prst="rect">
            <a:avLst/>
          </a:prstGeom>
          <a:noFill/>
          <a:ln w="9525">
            <a:noFill/>
            <a:miter lim="800000"/>
            <a:headEnd/>
            <a:tailEnd/>
          </a:ln>
        </p:spPr>
      </p:pic>
      <p:sp>
        <p:nvSpPr>
          <p:cNvPr id="9225" name="Footer Placeholder 11"/>
          <p:cNvSpPr>
            <a:spLocks noGrp="1"/>
          </p:cNvSpPr>
          <p:nvPr>
            <p:ph type="ftr" sz="quarter" idx="11"/>
          </p:nvPr>
        </p:nvSpPr>
        <p:spPr bwMode="auto">
          <a:xfrm>
            <a:off x="152400" y="6248400"/>
            <a:ext cx="1981200" cy="365125"/>
          </a:xfrm>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defRPr/>
            </a:pPr>
            <a:r>
              <a:rPr lang="en-US" dirty="0"/>
              <a:t>OPENED</a:t>
            </a:r>
          </a:p>
          <a:p>
            <a:pPr algn="ctr" fontAlgn="base">
              <a:spcBef>
                <a:spcPct val="0"/>
              </a:spcBef>
              <a:spcAft>
                <a:spcPct val="0"/>
              </a:spcAft>
              <a:defRPr/>
            </a:pPr>
            <a:r>
              <a:rPr lang="en-US" dirty="0"/>
              <a:t>October 1, 2009</a:t>
            </a:r>
          </a:p>
        </p:txBody>
      </p:sp>
      <p:sp>
        <p:nvSpPr>
          <p:cNvPr id="10" name="Footer Placeholder 11"/>
          <p:cNvSpPr txBox="1">
            <a:spLocks/>
          </p:cNvSpPr>
          <p:nvPr/>
        </p:nvSpPr>
        <p:spPr bwMode="auto">
          <a:xfrm>
            <a:off x="2667000" y="6188075"/>
            <a:ext cx="5867400" cy="365125"/>
          </a:xfrm>
          <a:prstGeom prst="rect">
            <a:avLst/>
          </a:prstGeom>
          <a:ln>
            <a:miter lim="800000"/>
            <a:headEnd/>
            <a:tailEnd/>
          </a:ln>
        </p:spPr>
        <p:txBody>
          <a:bodyPr anchor="ctr"/>
          <a:lstStyle/>
          <a:p>
            <a:pPr algn="ctr" eaLnBrk="1" hangingPunct="1">
              <a:defRPr/>
            </a:pPr>
            <a:r>
              <a:rPr lang="en-US" sz="1400" dirty="0">
                <a:solidFill>
                  <a:schemeClr val="bg1">
                    <a:lumMod val="65000"/>
                    <a:lumOff val="35000"/>
                  </a:schemeClr>
                </a:solidFill>
                <a:latin typeface="+mn-lt"/>
                <a:ea typeface="+mn-ea"/>
              </a:rPr>
              <a:t>Bergen County Ten Year Plan to End Homelessness 2008</a:t>
            </a:r>
          </a:p>
        </p:txBody>
      </p:sp>
      <p:sp>
        <p:nvSpPr>
          <p:cNvPr id="3" name="Oval 2"/>
          <p:cNvSpPr>
            <a:spLocks noChangeAspect="1"/>
          </p:cNvSpPr>
          <p:nvPr/>
        </p:nvSpPr>
        <p:spPr>
          <a:xfrm>
            <a:off x="7035800" y="1066800"/>
            <a:ext cx="1843024" cy="1843024"/>
          </a:xfrm>
          <a:prstGeom prst="ellipse">
            <a:avLst/>
          </a:prstGeom>
          <a:blipFill rotWithShape="1">
            <a:blip r:embed="rId6"/>
            <a:srcRect/>
            <a:stretch>
              <a:fillRect l="-42105" t="-59473" r="-52631" b="-35263"/>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108" name="Picture 5" descr="Bergen_County_Seal.png"/>
          <p:cNvPicPr>
            <a:picLocks noChangeAspect="1"/>
          </p:cNvPicPr>
          <p:nvPr/>
        </p:nvPicPr>
        <p:blipFill>
          <a:blip r:embed="rId7"/>
          <a:srcRect/>
          <a:stretch>
            <a:fillRect/>
          </a:stretch>
        </p:blipFill>
        <p:spPr bwMode="auto">
          <a:xfrm>
            <a:off x="228600" y="1066800"/>
            <a:ext cx="1931988" cy="1917700"/>
          </a:xfrm>
          <a:prstGeom prst="rect">
            <a:avLst/>
          </a:prstGeom>
          <a:noFill/>
          <a:ln w="9525">
            <a:noFill/>
            <a:miter lim="800000"/>
            <a:headEnd/>
            <a:tailEnd/>
          </a:ln>
        </p:spPr>
      </p:pic>
    </p:spTree>
  </p:cSld>
  <p:clrMapOvr>
    <a:masterClrMapping/>
  </p:clrMapOvr>
  <p:transition spd="slow">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762000"/>
          </a:xfrm>
        </p:spPr>
        <p:txBody>
          <a:bodyPr>
            <a:normAutofit/>
          </a:bodyPr>
          <a:lstStyle/>
          <a:p>
            <a:pPr eaLnBrk="1" hangingPunct="1"/>
            <a:r>
              <a:rPr lang="en-US" altLang="en-US" sz="3600" b="1" dirty="0">
                <a:solidFill>
                  <a:srgbClr val="0070C0"/>
                </a:solidFill>
                <a:latin typeface="Times New Roman" pitchFamily="18" charset="0"/>
                <a:cs typeface="Times New Roman" pitchFamily="18" charset="0"/>
              </a:rPr>
              <a:t>BUILDING AMENITIES &amp; SERVICES</a:t>
            </a:r>
          </a:p>
        </p:txBody>
      </p:sp>
      <p:sp>
        <p:nvSpPr>
          <p:cNvPr id="10244" name="Footer Placeholder 3"/>
          <p:cNvSpPr>
            <a:spLocks noGrp="1"/>
          </p:cNvSpPr>
          <p:nvPr>
            <p:ph type="ftr" sz="quarter" idx="11"/>
          </p:nvPr>
        </p:nvSpPr>
        <p:spPr bwMode="auto">
          <a:xfrm>
            <a:off x="1817688" y="6248400"/>
            <a:ext cx="5421312"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7171" name="Content Placeholder 2"/>
          <p:cNvSpPr>
            <a:spLocks noGrp="1"/>
          </p:cNvSpPr>
          <p:nvPr>
            <p:ph sz="quarter" idx="1"/>
          </p:nvPr>
        </p:nvSpPr>
        <p:spPr>
          <a:xfrm>
            <a:off x="609600" y="1447800"/>
            <a:ext cx="7543800" cy="4876800"/>
          </a:xfrm>
          <a:solidFill>
            <a:schemeClr val="accent1">
              <a:lumMod val="20000"/>
              <a:lumOff val="80000"/>
            </a:schemeClr>
          </a:solidFill>
        </p:spPr>
        <p:txBody>
          <a:bodyPr>
            <a:normAutofit fontScale="32500" lnSpcReduction="20000"/>
          </a:bodyPr>
          <a:lstStyle/>
          <a:p>
            <a:pPr marL="9144" indent="-374904">
              <a:lnSpc>
                <a:spcPct val="120000"/>
              </a:lnSpc>
              <a:spcBef>
                <a:spcPts val="4150"/>
              </a:spcBef>
              <a:buClr>
                <a:schemeClr val="accent2"/>
              </a:buClr>
              <a:buSzPct val="120000"/>
              <a:buFont typeface="Arial"/>
              <a:buChar char="•"/>
              <a:defRPr/>
            </a:pPr>
            <a:r>
              <a:rPr lang="en-US" sz="8000" b="1" dirty="0">
                <a:latin typeface="Times New Roman" pitchFamily="18" charset="0"/>
                <a:ea typeface="ＭＳ Ｐゴシック" charset="0"/>
                <a:cs typeface="Times New Roman" pitchFamily="18" charset="0"/>
              </a:rPr>
              <a:t>Open 24 Hours</a:t>
            </a:r>
            <a:r>
              <a:rPr lang="en-US" sz="8000" dirty="0">
                <a:latin typeface="Times New Roman" pitchFamily="18" charset="0"/>
                <a:ea typeface="ＭＳ Ｐゴシック" charset="0"/>
                <a:cs typeface="Times New Roman" pitchFamily="18" charset="0"/>
              </a:rPr>
              <a:t>-Guests can stay on premises</a:t>
            </a:r>
          </a:p>
          <a:p>
            <a:pPr marL="9144" indent="-374904">
              <a:lnSpc>
                <a:spcPct val="120000"/>
              </a:lnSpc>
              <a:spcBef>
                <a:spcPts val="4150"/>
              </a:spcBef>
              <a:buClr>
                <a:schemeClr val="accent2"/>
              </a:buClr>
              <a:buSzPct val="120000"/>
              <a:buFont typeface="Arial"/>
              <a:buChar char="•"/>
              <a:defRPr/>
            </a:pPr>
            <a:r>
              <a:rPr lang="en-US" sz="8000" dirty="0">
                <a:latin typeface="Times New Roman" pitchFamily="18" charset="0"/>
                <a:ea typeface="ＭＳ Ｐゴシック" charset="0"/>
                <a:cs typeface="Times New Roman" pitchFamily="18" charset="0"/>
              </a:rPr>
              <a:t>Showers, bathrooms,</a:t>
            </a:r>
            <a:r>
              <a:rPr lang="en-US" sz="8000" b="1" dirty="0">
                <a:latin typeface="Times New Roman" pitchFamily="18" charset="0"/>
                <a:ea typeface="ＭＳ Ｐゴシック" charset="0"/>
                <a:cs typeface="Times New Roman" pitchFamily="18" charset="0"/>
              </a:rPr>
              <a:t> storage</a:t>
            </a:r>
            <a:r>
              <a:rPr lang="en-US" sz="8000" dirty="0">
                <a:latin typeface="Times New Roman" pitchFamily="18" charset="0"/>
                <a:ea typeface="ＭＳ Ｐゴシック" charset="0"/>
                <a:cs typeface="Times New Roman" pitchFamily="18" charset="0"/>
              </a:rPr>
              <a:t>, laundry facility</a:t>
            </a:r>
          </a:p>
          <a:p>
            <a:pPr marL="9144" indent="-374904">
              <a:lnSpc>
                <a:spcPct val="120000"/>
              </a:lnSpc>
              <a:spcBef>
                <a:spcPts val="4750"/>
              </a:spcBef>
              <a:buClr>
                <a:schemeClr val="accent2"/>
              </a:buClr>
              <a:buSzPct val="120000"/>
              <a:buFont typeface="Arial"/>
              <a:buChar char="•"/>
              <a:defRPr/>
            </a:pPr>
            <a:r>
              <a:rPr lang="en-US" sz="8000" dirty="0">
                <a:latin typeface="Times New Roman" pitchFamily="18" charset="0"/>
                <a:ea typeface="ＭＳ Ｐゴシック" charset="0"/>
                <a:cs typeface="Times New Roman" pitchFamily="18" charset="0"/>
              </a:rPr>
              <a:t>Computers, mail service and telephones</a:t>
            </a:r>
          </a:p>
          <a:p>
            <a:pPr marL="9144" indent="-374904">
              <a:lnSpc>
                <a:spcPct val="120000"/>
              </a:lnSpc>
              <a:spcBef>
                <a:spcPts val="4750"/>
              </a:spcBef>
              <a:buClr>
                <a:schemeClr val="accent2"/>
              </a:buClr>
              <a:buSzPct val="120000"/>
              <a:buFont typeface="Arial"/>
              <a:buChar char="•"/>
              <a:defRPr/>
            </a:pPr>
            <a:r>
              <a:rPr lang="en-US" sz="8000" dirty="0">
                <a:latin typeface="Times New Roman" pitchFamily="18" charset="0"/>
                <a:ea typeface="ＭＳ Ｐゴシック" charset="0"/>
                <a:cs typeface="Times New Roman" pitchFamily="18" charset="0"/>
              </a:rPr>
              <a:t>Wellness Services (Shared Services Jail)</a:t>
            </a:r>
          </a:p>
          <a:p>
            <a:pPr marL="9144" indent="-374904">
              <a:lnSpc>
                <a:spcPct val="120000"/>
              </a:lnSpc>
              <a:spcBef>
                <a:spcPts val="4750"/>
              </a:spcBef>
              <a:buClr>
                <a:schemeClr val="accent2"/>
              </a:buClr>
              <a:buSzPct val="120000"/>
              <a:buFont typeface="Arial"/>
              <a:buChar char="•"/>
              <a:defRPr/>
            </a:pPr>
            <a:r>
              <a:rPr lang="en-US" sz="8000" dirty="0">
                <a:latin typeface="Times New Roman" pitchFamily="18" charset="0"/>
                <a:ea typeface="ＭＳ Ｐゴシック" charset="0"/>
                <a:cs typeface="Times New Roman" pitchFamily="18" charset="0"/>
              </a:rPr>
              <a:t>Flexible Office Space</a:t>
            </a:r>
          </a:p>
          <a:p>
            <a:pPr marL="557784" lvl="2" indent="-374904">
              <a:spcBef>
                <a:spcPts val="4750"/>
              </a:spcBef>
              <a:buClr>
                <a:schemeClr val="accent2"/>
              </a:buClr>
              <a:buSzPct val="120000"/>
              <a:buNone/>
              <a:defRPr/>
            </a:pPr>
            <a:endParaRPr lang="en-US" sz="3000" b="1" dirty="0">
              <a:latin typeface="Calibri" panose="020F0502020204030204" pitchFamily="34" charset="0"/>
              <a:ea typeface="ＭＳ Ｐゴシック" charset="0"/>
            </a:endParaRPr>
          </a:p>
        </p:txBody>
      </p:sp>
      <p:pic>
        <p:nvPicPr>
          <p:cNvPr id="10245" name="Picture 1" descr="Nurse_Female_Dark.png"/>
          <p:cNvPicPr>
            <a:picLocks noChangeAspect="1"/>
          </p:cNvPicPr>
          <p:nvPr/>
        </p:nvPicPr>
        <p:blipFill>
          <a:blip r:embed="rId2"/>
          <a:srcRect/>
          <a:stretch>
            <a:fillRect/>
          </a:stretch>
        </p:blipFill>
        <p:spPr bwMode="auto">
          <a:xfrm>
            <a:off x="6363391" y="4388953"/>
            <a:ext cx="1168400" cy="1168400"/>
          </a:xfrm>
          <a:prstGeom prst="rect">
            <a:avLst/>
          </a:prstGeom>
          <a:noFill/>
          <a:ln w="9525">
            <a:noFill/>
            <a:miter lim="800000"/>
            <a:headEnd/>
            <a:tailEnd/>
          </a:ln>
        </p:spPr>
      </p:pic>
      <p:pic>
        <p:nvPicPr>
          <p:cNvPr id="10246" name="Picture 2" descr="4i9ELRGRT.png"/>
          <p:cNvPicPr>
            <a:picLocks noChangeAspect="1"/>
          </p:cNvPicPr>
          <p:nvPr/>
        </p:nvPicPr>
        <p:blipFill>
          <a:blip r:embed="rId3"/>
          <a:srcRect/>
          <a:stretch>
            <a:fillRect/>
          </a:stretch>
        </p:blipFill>
        <p:spPr bwMode="auto">
          <a:xfrm>
            <a:off x="7053160" y="1561457"/>
            <a:ext cx="957262" cy="957262"/>
          </a:xfrm>
          <a:prstGeom prst="rect">
            <a:avLst/>
          </a:prstGeom>
          <a:noFill/>
          <a:ln w="9525">
            <a:noFill/>
            <a:miter lim="800000"/>
            <a:headEnd/>
            <a:tailEnd/>
          </a:ln>
          <a:effectLst>
            <a:innerShdw blurRad="63500" dist="50800" dir="13500000">
              <a:prstClr val="black">
                <a:alpha val="50000"/>
              </a:prstClr>
            </a:innerShdw>
          </a:effectLst>
        </p:spPr>
      </p:pic>
      <p:pic>
        <p:nvPicPr>
          <p:cNvPr id="10247" name="Picture 3"/>
          <p:cNvPicPr>
            <a:picLocks noChangeAspect="1"/>
          </p:cNvPicPr>
          <p:nvPr/>
        </p:nvPicPr>
        <p:blipFill>
          <a:blip r:embed="rId4"/>
          <a:srcRect/>
          <a:stretch>
            <a:fillRect/>
          </a:stretch>
        </p:blipFill>
        <p:spPr bwMode="auto">
          <a:xfrm>
            <a:off x="6447528" y="3027396"/>
            <a:ext cx="1000125" cy="1001712"/>
          </a:xfrm>
          <a:prstGeom prst="rect">
            <a:avLst/>
          </a:prstGeom>
          <a:noFill/>
          <a:ln w="9525">
            <a:noFill/>
            <a:miter lim="800000"/>
            <a:headEnd/>
            <a:tailEnd/>
          </a:ln>
          <a:effectLst>
            <a:innerShdw blurRad="63500" dist="50800" dir="13500000">
              <a:prstClr val="black">
                <a:alpha val="50000"/>
              </a:prstClr>
            </a:innerShdw>
          </a:effectLst>
        </p:spPr>
      </p:pic>
      <p:pic>
        <p:nvPicPr>
          <p:cNvPr id="10248" name="Picture 7"/>
          <p:cNvPicPr>
            <a:picLocks noChangeAspect="1"/>
          </p:cNvPicPr>
          <p:nvPr/>
        </p:nvPicPr>
        <p:blipFill>
          <a:blip r:embed="rId5"/>
          <a:srcRect/>
          <a:stretch>
            <a:fillRect/>
          </a:stretch>
        </p:blipFill>
        <p:spPr bwMode="auto">
          <a:xfrm>
            <a:off x="4267200" y="5076516"/>
            <a:ext cx="1000125" cy="1001712"/>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3"/>
          <p:cNvSpPr>
            <a:spLocks noGrp="1"/>
          </p:cNvSpPr>
          <p:nvPr>
            <p:ph type="title"/>
          </p:nvPr>
        </p:nvSpPr>
        <p:spPr>
          <a:xfrm>
            <a:off x="457200" y="0"/>
            <a:ext cx="7467600" cy="1981200"/>
          </a:xfrm>
        </p:spPr>
        <p:txBody>
          <a:bodyPr>
            <a:normAutofit/>
          </a:bodyPr>
          <a:lstStyle/>
          <a:p>
            <a:pPr algn="ctr"/>
            <a:r>
              <a:rPr lang="en-US" altLang="en-US" sz="4000" b="1" dirty="0">
                <a:solidFill>
                  <a:srgbClr val="0070C0"/>
                </a:solidFill>
                <a:latin typeface="Times New Roman" pitchFamily="18" charset="0"/>
                <a:cs typeface="Times New Roman" pitchFamily="18" charset="0"/>
              </a:rPr>
              <a:t>FLEXIBLE SHELTER SPACE</a:t>
            </a:r>
            <a:r>
              <a:rPr lang="en-US" altLang="en-US" sz="4000" dirty="0">
                <a:latin typeface="Times New Roman" pitchFamily="18" charset="0"/>
                <a:cs typeface="Times New Roman" pitchFamily="18" charset="0"/>
              </a:rPr>
              <a:t/>
            </a:r>
            <a:br>
              <a:rPr lang="en-US" altLang="en-US" sz="4000" dirty="0">
                <a:latin typeface="Times New Roman" pitchFamily="18" charset="0"/>
                <a:cs typeface="Times New Roman" pitchFamily="18" charset="0"/>
              </a:rPr>
            </a:br>
            <a:r>
              <a:rPr lang="en-US" altLang="en-US" dirty="0">
                <a:latin typeface="Times New Roman" pitchFamily="18" charset="0"/>
                <a:cs typeface="Times New Roman" pitchFamily="18" charset="0"/>
              </a:rPr>
              <a:t>Licensed 90 Day Emergency Shelter</a:t>
            </a:r>
            <a:br>
              <a:rPr lang="en-US" altLang="en-US" dirty="0">
                <a:latin typeface="Times New Roman" pitchFamily="18" charset="0"/>
                <a:cs typeface="Times New Roman" pitchFamily="18" charset="0"/>
              </a:rPr>
            </a:br>
            <a:r>
              <a:rPr lang="en-US" altLang="en-US" dirty="0">
                <a:latin typeface="Times New Roman" pitchFamily="18" charset="0"/>
                <a:cs typeface="Times New Roman" pitchFamily="18" charset="0"/>
              </a:rPr>
              <a:t>Individuals, Couples, Adult Families</a:t>
            </a:r>
          </a:p>
        </p:txBody>
      </p:sp>
      <p:sp>
        <p:nvSpPr>
          <p:cNvPr id="5" name="Footer Placeholder 4"/>
          <p:cNvSpPr>
            <a:spLocks noGrp="1"/>
          </p:cNvSpPr>
          <p:nvPr>
            <p:ph type="ftr" sz="quarter" idx="11"/>
          </p:nvPr>
        </p:nvSpPr>
        <p:spPr>
          <a:xfrm>
            <a:off x="1676400" y="6248400"/>
            <a:ext cx="5257800" cy="365125"/>
          </a:xfrm>
        </p:spPr>
        <p:txBody>
          <a:bodyPr/>
          <a:lstStyle/>
          <a:p>
            <a:pPr>
              <a:defRPr/>
            </a:pPr>
            <a:r>
              <a:rPr lang="en-US" dirty="0"/>
              <a:t>             Bergen County Housing, Health and Human Services Center</a:t>
            </a:r>
          </a:p>
        </p:txBody>
      </p:sp>
      <p:pic>
        <p:nvPicPr>
          <p:cNvPr id="9220" name="Content Placeholder 5"/>
          <p:cNvPicPr>
            <a:picLocks noGrp="1" noChangeAspect="1"/>
          </p:cNvPicPr>
          <p:nvPr>
            <p:ph sz="quarter" idx="1"/>
          </p:nvPr>
        </p:nvPicPr>
        <p:blipFill>
          <a:blip r:embed="rId2"/>
          <a:stretch>
            <a:fillRect/>
          </a:stretch>
        </p:blipFill>
        <p:spPr>
          <a:xfrm>
            <a:off x="457200" y="2514600"/>
            <a:ext cx="3657600" cy="2743200"/>
          </a:xfrm>
          <a:scene3d>
            <a:camera prst="orthographicFront"/>
            <a:lightRig rig="threePt" dir="t"/>
          </a:scene3d>
          <a:sp3d>
            <a:bevelT w="165100" prst="coolSlant"/>
          </a:sp3d>
        </p:spPr>
      </p:pic>
      <p:pic>
        <p:nvPicPr>
          <p:cNvPr id="9221" name="Content Placeholder 6"/>
          <p:cNvPicPr>
            <a:picLocks noGrp="1" noChangeAspect="1"/>
          </p:cNvPicPr>
          <p:nvPr>
            <p:ph sz="quarter" idx="2"/>
          </p:nvPr>
        </p:nvPicPr>
        <p:blipFill>
          <a:blip r:embed="rId3" cstate="print"/>
          <a:stretch>
            <a:fillRect/>
          </a:stretch>
        </p:blipFill>
        <p:spPr>
          <a:xfrm>
            <a:off x="4270375" y="2524991"/>
            <a:ext cx="3657600" cy="2722418"/>
          </a:xfrm>
          <a:scene3d>
            <a:camera prst="orthographicFront"/>
            <a:lightRig rig="threePt" dir="t"/>
          </a:scene3d>
          <a:sp3d>
            <a:bevelT w="165100" prst="coolSlant"/>
          </a:sp3d>
        </p:spPr>
      </p:pic>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3"/>
          <p:cNvSpPr>
            <a:spLocks noGrp="1"/>
          </p:cNvSpPr>
          <p:nvPr>
            <p:ph type="title"/>
          </p:nvPr>
        </p:nvSpPr>
        <p:spPr>
          <a:xfrm>
            <a:off x="457200" y="274638"/>
            <a:ext cx="7467600" cy="1554162"/>
          </a:xfrm>
        </p:spPr>
        <p:txBody>
          <a:bodyPr>
            <a:normAutofit/>
          </a:bodyPr>
          <a:lstStyle/>
          <a:p>
            <a:pPr algn="ctr"/>
            <a:r>
              <a:rPr lang="en-US" altLang="en-US" sz="4000" b="1" dirty="0">
                <a:solidFill>
                  <a:srgbClr val="0070C0"/>
                </a:solidFill>
                <a:latin typeface="Times New Roman" pitchFamily="18" charset="0"/>
                <a:cs typeface="Times New Roman" pitchFamily="18" charset="0"/>
              </a:rPr>
              <a:t>NUTRITION CENTER</a:t>
            </a:r>
            <a:r>
              <a:rPr lang="en-US" altLang="en-US" sz="4000" dirty="0">
                <a:latin typeface="Times New Roman" pitchFamily="18" charset="0"/>
                <a:cs typeface="Times New Roman" pitchFamily="18" charset="0"/>
              </a:rPr>
              <a:t/>
            </a:r>
            <a:br>
              <a:rPr lang="en-US" altLang="en-US" sz="4000" dirty="0">
                <a:latin typeface="Times New Roman" pitchFamily="18" charset="0"/>
                <a:cs typeface="Times New Roman" pitchFamily="18" charset="0"/>
              </a:rPr>
            </a:br>
            <a:r>
              <a:rPr lang="en-US" altLang="en-US" sz="4000" dirty="0">
                <a:latin typeface="Times New Roman" pitchFamily="18" charset="0"/>
                <a:cs typeface="Times New Roman" pitchFamily="18" charset="0"/>
              </a:rPr>
              <a:t> (73k Meals Annually)</a:t>
            </a:r>
          </a:p>
        </p:txBody>
      </p:sp>
      <p:sp>
        <p:nvSpPr>
          <p:cNvPr id="5" name="Footer Placeholder 4"/>
          <p:cNvSpPr>
            <a:spLocks noGrp="1"/>
          </p:cNvSpPr>
          <p:nvPr>
            <p:ph type="ftr" sz="quarter" idx="11"/>
          </p:nvPr>
        </p:nvSpPr>
        <p:spPr>
          <a:xfrm>
            <a:off x="1371600" y="6248400"/>
            <a:ext cx="6096000" cy="365125"/>
          </a:xfrm>
        </p:spPr>
        <p:txBody>
          <a:bodyPr/>
          <a:lstStyle/>
          <a:p>
            <a:pPr algn="ctr">
              <a:defRPr/>
            </a:pPr>
            <a:r>
              <a:rPr lang="en-US" dirty="0"/>
              <a:t>Bergen County Housing, Health and Human Services Center   </a:t>
            </a:r>
          </a:p>
        </p:txBody>
      </p:sp>
      <p:pic>
        <p:nvPicPr>
          <p:cNvPr id="8196" name="Content Placeholder 3"/>
          <p:cNvPicPr>
            <a:picLocks noGrp="1" noChangeAspect="1"/>
          </p:cNvPicPr>
          <p:nvPr>
            <p:ph sz="quarter" idx="1"/>
          </p:nvPr>
        </p:nvPicPr>
        <p:blipFill>
          <a:blip r:embed="rId2" cstate="print"/>
          <a:stretch>
            <a:fillRect/>
          </a:stretch>
        </p:blipFill>
        <p:spPr>
          <a:xfrm>
            <a:off x="457200" y="2524991"/>
            <a:ext cx="3657600" cy="2722418"/>
          </a:xfrm>
          <a:scene3d>
            <a:camera prst="orthographicFront"/>
            <a:lightRig rig="threePt" dir="t"/>
          </a:scene3d>
          <a:sp3d>
            <a:bevelT w="165100" prst="coolSlant"/>
          </a:sp3d>
        </p:spPr>
      </p:pic>
      <p:pic>
        <p:nvPicPr>
          <p:cNvPr id="8197" name="Content Placeholder 7"/>
          <p:cNvPicPr>
            <a:picLocks noGrp="1" noChangeAspect="1"/>
          </p:cNvPicPr>
          <p:nvPr>
            <p:ph sz="quarter" idx="2"/>
          </p:nvPr>
        </p:nvPicPr>
        <p:blipFill>
          <a:blip r:embed="rId3"/>
          <a:stretch>
            <a:fillRect/>
          </a:stretch>
        </p:blipFill>
        <p:spPr>
          <a:xfrm>
            <a:off x="4270375" y="2514600"/>
            <a:ext cx="3657600" cy="2743200"/>
          </a:xfrm>
          <a:scene3d>
            <a:camera prst="orthographicFront"/>
            <a:lightRig rig="threePt" dir="t"/>
          </a:scene3d>
          <a:sp3d>
            <a:bevelT w="165100" prst="coolSlant"/>
          </a:sp3d>
        </p:spPr>
      </p:pic>
    </p:spTree>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3"/>
          <p:cNvSpPr>
            <a:spLocks noGrp="1"/>
          </p:cNvSpPr>
          <p:nvPr>
            <p:ph type="title"/>
          </p:nvPr>
        </p:nvSpPr>
        <p:spPr>
          <a:xfrm>
            <a:off x="304800" y="274638"/>
            <a:ext cx="7848600" cy="1630362"/>
          </a:xfrm>
        </p:spPr>
        <p:txBody>
          <a:bodyPr>
            <a:normAutofit/>
          </a:bodyPr>
          <a:lstStyle/>
          <a:p>
            <a:pPr algn="ctr"/>
            <a:r>
              <a:rPr lang="en-US" altLang="en-US" sz="4200" dirty="0">
                <a:solidFill>
                  <a:srgbClr val="0070C0"/>
                </a:solidFill>
                <a:latin typeface="Times New Roman" pitchFamily="18" charset="0"/>
                <a:cs typeface="Times New Roman" pitchFamily="18" charset="0"/>
              </a:rPr>
              <a:t>VOCATIONAL OPPORTUNITIES</a:t>
            </a:r>
          </a:p>
        </p:txBody>
      </p:sp>
      <p:sp>
        <p:nvSpPr>
          <p:cNvPr id="5" name="Footer Placeholder 4"/>
          <p:cNvSpPr>
            <a:spLocks noGrp="1"/>
          </p:cNvSpPr>
          <p:nvPr>
            <p:ph type="ftr" sz="quarter" idx="11"/>
          </p:nvPr>
        </p:nvSpPr>
        <p:spPr>
          <a:xfrm>
            <a:off x="990600" y="6248400"/>
            <a:ext cx="6781800" cy="365125"/>
          </a:xfrm>
        </p:spPr>
        <p:txBody>
          <a:bodyPr/>
          <a:lstStyle/>
          <a:p>
            <a:pPr algn="ctr">
              <a:defRPr/>
            </a:pPr>
            <a:r>
              <a:rPr lang="en-US" dirty="0"/>
              <a:t>Bergen County Housing, Health and Human Services Center</a:t>
            </a:r>
          </a:p>
        </p:txBody>
      </p:sp>
      <p:pic>
        <p:nvPicPr>
          <p:cNvPr id="11269" name="Content Placeholder 14"/>
          <p:cNvPicPr>
            <a:picLocks noGrp="1" noChangeAspect="1"/>
          </p:cNvPicPr>
          <p:nvPr>
            <p:ph sz="quarter" idx="1"/>
          </p:nvPr>
        </p:nvPicPr>
        <p:blipFill>
          <a:blip r:embed="rId2"/>
          <a:stretch>
            <a:fillRect/>
          </a:stretch>
        </p:blipFill>
        <p:spPr>
          <a:xfrm>
            <a:off x="457200" y="2640330"/>
            <a:ext cx="3657600" cy="2491740"/>
          </a:xfrm>
          <a:scene3d>
            <a:camera prst="orthographicFront"/>
            <a:lightRig rig="threePt" dir="t"/>
          </a:scene3d>
          <a:sp3d>
            <a:bevelT w="165100" prst="coolSlant"/>
          </a:sp3d>
        </p:spPr>
      </p:pic>
      <p:pic>
        <p:nvPicPr>
          <p:cNvPr id="11268" name="Content Placeholder 11"/>
          <p:cNvPicPr>
            <a:picLocks noGrp="1" noChangeAspect="1"/>
          </p:cNvPicPr>
          <p:nvPr>
            <p:ph sz="quarter" idx="2"/>
          </p:nvPr>
        </p:nvPicPr>
        <p:blipFill>
          <a:blip r:embed="rId3"/>
          <a:stretch>
            <a:fillRect/>
          </a:stretch>
        </p:blipFill>
        <p:spPr>
          <a:xfrm>
            <a:off x="4270375" y="2640330"/>
            <a:ext cx="3657600" cy="2491740"/>
          </a:xfrm>
          <a:scene3d>
            <a:camera prst="orthographicFront"/>
            <a:lightRig rig="threePt" dir="t"/>
          </a:scene3d>
          <a:sp3d>
            <a:bevelT w="165100" prst="coolSlant"/>
          </a:sp3d>
        </p:spPr>
      </p:pic>
    </p:spTree>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7721600" cy="1143000"/>
          </a:xfrm>
        </p:spPr>
        <p:txBody>
          <a:bodyPr>
            <a:normAutofit fontScale="90000"/>
          </a:bodyPr>
          <a:lstStyle/>
          <a:p>
            <a:pPr algn="ctr" eaLnBrk="1" hangingPunct="1"/>
            <a:r>
              <a:rPr lang="en-US" altLang="en-US" sz="4000" b="1" dirty="0">
                <a:latin typeface="Times New Roman" pitchFamily="18" charset="0"/>
                <a:cs typeface="Times New Roman" pitchFamily="18" charset="0"/>
              </a:rPr>
              <a:t>   </a:t>
            </a:r>
            <a:r>
              <a:rPr lang="en-US" altLang="en-US" sz="4200" b="1" dirty="0">
                <a:solidFill>
                  <a:srgbClr val="0070C0"/>
                </a:solidFill>
                <a:latin typeface="Times New Roman" pitchFamily="18" charset="0"/>
                <a:cs typeface="Times New Roman" pitchFamily="18" charset="0"/>
              </a:rPr>
              <a:t>HABC</a:t>
            </a:r>
            <a:r>
              <a:rPr lang="en-US" altLang="en-US" sz="4000" b="1" dirty="0">
                <a:latin typeface="Times New Roman" pitchFamily="18" charset="0"/>
                <a:cs typeface="Times New Roman" pitchFamily="18" charset="0"/>
              </a:rPr>
              <a:t>  </a:t>
            </a:r>
            <a:r>
              <a:rPr lang="en-US" altLang="en-US" sz="4000" b="1" dirty="0">
                <a:solidFill>
                  <a:schemeClr val="accent1">
                    <a:lumMod val="75000"/>
                  </a:schemeClr>
                </a:solidFill>
                <a:latin typeface="Times New Roman" pitchFamily="18" charset="0"/>
                <a:cs typeface="Times New Roman" pitchFamily="18" charset="0"/>
              </a:rPr>
              <a:t>Under Shared Services</a:t>
            </a:r>
          </a:p>
        </p:txBody>
      </p:sp>
      <p:sp>
        <p:nvSpPr>
          <p:cNvPr id="15364" name="Footer Placeholder 4"/>
          <p:cNvSpPr>
            <a:spLocks noGrp="1"/>
          </p:cNvSpPr>
          <p:nvPr>
            <p:ph type="ftr" sz="quarter" idx="11"/>
          </p:nvPr>
        </p:nvSpPr>
        <p:spPr bwMode="auto">
          <a:xfrm>
            <a:off x="1905000" y="6340475"/>
            <a:ext cx="5421313"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11267" name="Content Placeholder 3"/>
          <p:cNvSpPr>
            <a:spLocks noGrp="1"/>
          </p:cNvSpPr>
          <p:nvPr>
            <p:ph sz="quarter" idx="1"/>
          </p:nvPr>
        </p:nvSpPr>
        <p:spPr>
          <a:xfrm>
            <a:off x="685800" y="1600200"/>
            <a:ext cx="7493000" cy="4572000"/>
          </a:xfrm>
          <a:solidFill>
            <a:schemeClr val="accent1">
              <a:lumMod val="20000"/>
              <a:lumOff val="80000"/>
            </a:schemeClr>
          </a:solidFill>
        </p:spPr>
        <p:txBody>
          <a:bodyPr>
            <a:normAutofit fontScale="85000" lnSpcReduction="10000"/>
          </a:bodyPr>
          <a:lstStyle/>
          <a:p>
            <a:pPr marL="256032">
              <a:lnSpc>
                <a:spcPct val="95000"/>
              </a:lnSpc>
              <a:spcBef>
                <a:spcPts val="1900"/>
              </a:spcBef>
              <a:buSzPct val="120000"/>
              <a:buFont typeface="Arial"/>
              <a:buChar char="•"/>
              <a:defRPr/>
            </a:pPr>
            <a:r>
              <a:rPr lang="en-US" sz="3200" dirty="0">
                <a:latin typeface="Times New Roman" pitchFamily="18" charset="0"/>
                <a:ea typeface="ＭＳ Ｐゴシック" charset="0"/>
                <a:cs typeface="Times New Roman" pitchFamily="18" charset="0"/>
              </a:rPr>
              <a:t>Management and Administration of Center</a:t>
            </a:r>
          </a:p>
          <a:p>
            <a:pPr marL="256032">
              <a:lnSpc>
                <a:spcPct val="95000"/>
              </a:lnSpc>
              <a:spcBef>
                <a:spcPts val="1900"/>
              </a:spcBef>
              <a:buSzPct val="120000"/>
              <a:buFont typeface="Arial"/>
              <a:buChar char="•"/>
              <a:defRPr/>
            </a:pPr>
            <a:r>
              <a:rPr lang="en-US" sz="3200" dirty="0">
                <a:latin typeface="Times New Roman" pitchFamily="18" charset="0"/>
                <a:ea typeface="ＭＳ Ｐゴシック" charset="0"/>
                <a:cs typeface="Times New Roman" pitchFamily="18" charset="0"/>
              </a:rPr>
              <a:t>Clinical oversight and Care Management Services</a:t>
            </a:r>
          </a:p>
          <a:p>
            <a:pPr marL="256032">
              <a:lnSpc>
                <a:spcPct val="95000"/>
              </a:lnSpc>
              <a:spcBef>
                <a:spcPts val="1900"/>
              </a:spcBef>
              <a:buSzPct val="120000"/>
              <a:buFont typeface="Arial"/>
              <a:buChar char="•"/>
              <a:defRPr/>
            </a:pPr>
            <a:r>
              <a:rPr lang="en-US" sz="3200" dirty="0">
                <a:latin typeface="Times New Roman" pitchFamily="18" charset="0"/>
                <a:ea typeface="ＭＳ Ｐゴシック" charset="0"/>
                <a:cs typeface="Times New Roman" pitchFamily="18" charset="0"/>
              </a:rPr>
              <a:t>Facility Management</a:t>
            </a:r>
            <a:endParaRPr lang="en-US" sz="3200" i="1" dirty="0">
              <a:latin typeface="Times New Roman" pitchFamily="18" charset="0"/>
              <a:ea typeface="ＭＳ Ｐゴシック" charset="0"/>
              <a:cs typeface="Times New Roman" pitchFamily="18" charset="0"/>
            </a:endParaRPr>
          </a:p>
          <a:p>
            <a:pPr marL="256032">
              <a:lnSpc>
                <a:spcPct val="95000"/>
              </a:lnSpc>
              <a:spcBef>
                <a:spcPts val="1900"/>
              </a:spcBef>
              <a:spcAft>
                <a:spcPts val="600"/>
              </a:spcAft>
              <a:buSzPct val="120000"/>
              <a:buFont typeface="Arial"/>
              <a:buChar char="•"/>
              <a:defRPr/>
            </a:pPr>
            <a:r>
              <a:rPr lang="en-US" sz="3200" b="1" dirty="0">
                <a:solidFill>
                  <a:srgbClr val="0070C0"/>
                </a:solidFill>
                <a:latin typeface="Times New Roman" pitchFamily="18" charset="0"/>
                <a:ea typeface="ＭＳ Ｐゴシック" charset="0"/>
                <a:cs typeface="Times New Roman" pitchFamily="18" charset="0"/>
              </a:rPr>
              <a:t>Dedicates </a:t>
            </a:r>
            <a:r>
              <a:rPr lang="en-US" sz="3200" b="1" dirty="0">
                <a:solidFill>
                  <a:schemeClr val="accent1">
                    <a:lumMod val="75000"/>
                  </a:schemeClr>
                </a:solidFill>
                <a:latin typeface="Times New Roman" pitchFamily="18" charset="0"/>
                <a:ea typeface="ＭＳ Ｐゴシック" charset="0"/>
                <a:cs typeface="Times New Roman" pitchFamily="18" charset="0"/>
              </a:rPr>
              <a:t>20% of Vouchers </a:t>
            </a:r>
            <a:r>
              <a:rPr lang="en-US" sz="3200" dirty="0">
                <a:latin typeface="Times New Roman" pitchFamily="18" charset="0"/>
                <a:ea typeface="ＭＳ Ｐゴシック" charset="0"/>
                <a:cs typeface="Times New Roman" pitchFamily="18" charset="0"/>
              </a:rPr>
              <a:t>to</a:t>
            </a:r>
            <a:r>
              <a:rPr lang="en-US" sz="3200" i="1" dirty="0">
                <a:latin typeface="Times New Roman" pitchFamily="18" charset="0"/>
                <a:ea typeface="ＭＳ Ｐゴシック" charset="0"/>
                <a:cs typeface="Times New Roman" pitchFamily="18" charset="0"/>
              </a:rPr>
              <a:t> </a:t>
            </a:r>
            <a:r>
              <a:rPr lang="en-US" sz="3200" dirty="0">
                <a:latin typeface="Times New Roman" pitchFamily="18" charset="0"/>
                <a:ea typeface="ＭＳ Ｐゴシック" charset="0"/>
                <a:cs typeface="Times New Roman" pitchFamily="18" charset="0"/>
              </a:rPr>
              <a:t>shelter population. EA billing and interface with BCBSS</a:t>
            </a:r>
          </a:p>
          <a:p>
            <a:pPr marL="256032">
              <a:lnSpc>
                <a:spcPct val="95000"/>
              </a:lnSpc>
              <a:spcBef>
                <a:spcPts val="1900"/>
              </a:spcBef>
              <a:buSzPct val="120000"/>
              <a:buFont typeface="Arial"/>
              <a:buChar char="•"/>
              <a:defRPr/>
            </a:pPr>
            <a:r>
              <a:rPr lang="en-US" sz="3200" dirty="0">
                <a:latin typeface="Times New Roman" pitchFamily="18" charset="0"/>
                <a:ea typeface="ＭＳ Ｐゴシック" charset="0"/>
                <a:cs typeface="Times New Roman" pitchFamily="18" charset="0"/>
              </a:rPr>
              <a:t>Housing Specialist on-site to determine eligibility/provide voucher issuance</a:t>
            </a:r>
          </a:p>
          <a:p>
            <a:pPr marL="256032">
              <a:lnSpc>
                <a:spcPct val="95000"/>
              </a:lnSpc>
              <a:spcBef>
                <a:spcPts val="1900"/>
              </a:spcBef>
              <a:buSzPct val="120000"/>
              <a:buFont typeface="Arial"/>
              <a:buChar char="•"/>
              <a:defRPr/>
            </a:pPr>
            <a:r>
              <a:rPr lang="en-US" sz="3200" dirty="0">
                <a:latin typeface="Times New Roman" pitchFamily="18" charset="0"/>
                <a:ea typeface="ＭＳ Ｐゴシック" charset="0"/>
                <a:cs typeface="Times New Roman" pitchFamily="18" charset="0"/>
              </a:rPr>
              <a:t>Administer HPRP and ESG funds on-site</a:t>
            </a:r>
          </a:p>
          <a:p>
            <a:pPr marL="256032" eaLnBrk="1" hangingPunct="1">
              <a:lnSpc>
                <a:spcPct val="95000"/>
              </a:lnSpc>
              <a:spcBef>
                <a:spcPts val="1900"/>
              </a:spcBef>
              <a:buSzPct val="120000"/>
              <a:buFont typeface="Arial"/>
              <a:buChar char="•"/>
              <a:defRPr/>
            </a:pPr>
            <a:endParaRPr lang="en-US" sz="3200" b="1" dirty="0">
              <a:latin typeface="Calibri" panose="020F0502020204030204" pitchFamily="34" charset="0"/>
              <a:ea typeface="ＭＳ Ｐゴシック" charset="0"/>
            </a:endParaRPr>
          </a:p>
          <a:p>
            <a:pPr>
              <a:lnSpc>
                <a:spcPct val="200000"/>
              </a:lnSpc>
              <a:buFont typeface="Wingdings" charset="0"/>
              <a:buNone/>
              <a:defRPr/>
            </a:pPr>
            <a:endParaRPr lang="en-US" sz="2400" b="1" dirty="0">
              <a:latin typeface="Tw Cen MT" charset="0"/>
              <a:ea typeface="ＭＳ Ｐゴシック" charset="0"/>
            </a:endParaRPr>
          </a:p>
        </p:txBody>
      </p:sp>
      <p:pic>
        <p:nvPicPr>
          <p:cNvPr id="15366" name="Picture 1" descr="FrameworkIcon.png"/>
          <p:cNvPicPr>
            <a:picLocks noChangeAspect="1"/>
          </p:cNvPicPr>
          <p:nvPr/>
        </p:nvPicPr>
        <p:blipFill>
          <a:blip r:embed="rId2"/>
          <a:srcRect/>
          <a:stretch>
            <a:fillRect/>
          </a:stretch>
        </p:blipFill>
        <p:spPr bwMode="auto">
          <a:xfrm>
            <a:off x="6575972" y="4114800"/>
            <a:ext cx="1498600" cy="1447800"/>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ransition spd="slow">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612775" y="228600"/>
            <a:ext cx="8153400" cy="990600"/>
          </a:xfrm>
        </p:spPr>
        <p:txBody>
          <a:bodyPr/>
          <a:lstStyle/>
          <a:p>
            <a:pPr algn="ctr" fontAlgn="auto">
              <a:spcAft>
                <a:spcPts val="0"/>
              </a:spcAft>
              <a:defRPr/>
            </a:pPr>
            <a:r>
              <a:rPr lang="en-US" altLang="en-US" sz="4000" b="1" dirty="0">
                <a:solidFill>
                  <a:schemeClr val="accent2">
                    <a:lumMod val="75000"/>
                  </a:schemeClr>
                </a:solidFill>
                <a:latin typeface="Times New Roman" pitchFamily="18" charset="0"/>
                <a:cs typeface="Times New Roman" pitchFamily="18" charset="0"/>
              </a:rPr>
              <a:t>Transitions to </a:t>
            </a:r>
            <a:r>
              <a:rPr lang="en-US" altLang="en-US" sz="4000" b="1" dirty="0">
                <a:solidFill>
                  <a:schemeClr val="accent1"/>
                </a:solidFill>
                <a:latin typeface="Times New Roman" pitchFamily="18" charset="0"/>
                <a:cs typeface="Times New Roman" pitchFamily="18" charset="0"/>
              </a:rPr>
              <a:t>Home</a:t>
            </a:r>
          </a:p>
        </p:txBody>
      </p:sp>
      <p:sp>
        <p:nvSpPr>
          <p:cNvPr id="14339" name="Footer Placeholder 3"/>
          <p:cNvSpPr>
            <a:spLocks noGrp="1"/>
          </p:cNvSpPr>
          <p:nvPr>
            <p:ph type="ftr" sz="quarter" idx="11"/>
          </p:nvPr>
        </p:nvSpPr>
        <p:spPr bwMode="auto">
          <a:xfrm>
            <a:off x="1817688" y="6248400"/>
            <a:ext cx="54213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solidFill>
                  <a:schemeClr val="tx2"/>
                </a:solidFill>
                <a:latin typeface="Tw Cen MT" panose="020B0602020104020603" pitchFamily="34" charset="0"/>
              </a:rPr>
              <a:t>Bergen County Housing, Health and Human Services Center</a:t>
            </a:r>
          </a:p>
        </p:txBody>
      </p:sp>
      <p:sp>
        <p:nvSpPr>
          <p:cNvPr id="17410" name="Content Placeholder 3"/>
          <p:cNvSpPr>
            <a:spLocks noGrp="1"/>
          </p:cNvSpPr>
          <p:nvPr>
            <p:ph sz="quarter" idx="1"/>
          </p:nvPr>
        </p:nvSpPr>
        <p:spPr>
          <a:xfrm>
            <a:off x="381000" y="1219200"/>
            <a:ext cx="8077200" cy="5029200"/>
          </a:xfrm>
          <a:solidFill>
            <a:schemeClr val="accent1">
              <a:lumMod val="20000"/>
              <a:lumOff val="80000"/>
            </a:schemeClr>
          </a:solidFill>
        </p:spPr>
        <p:txBody>
          <a:bodyPr>
            <a:normAutofit fontScale="55000" lnSpcReduction="20000"/>
          </a:bodyPr>
          <a:lstStyle/>
          <a:p>
            <a:pPr marL="255588" indent="-274320" fontAlgn="auto">
              <a:lnSpc>
                <a:spcPct val="95000"/>
              </a:lnSpc>
              <a:spcBef>
                <a:spcPts val="1900"/>
              </a:spcBef>
              <a:spcAft>
                <a:spcPts val="0"/>
              </a:spcAft>
              <a:buSzPct val="120000"/>
              <a:buFont typeface="Arial" pitchFamily="34" charset="0"/>
              <a:buChar char="•"/>
              <a:defRPr/>
            </a:pPr>
            <a:r>
              <a:rPr lang="en-US" altLang="en-US" sz="2900" b="1" i="1" dirty="0">
                <a:solidFill>
                  <a:schemeClr val="accent1"/>
                </a:solidFill>
                <a:latin typeface="Calibri" panose="020F0502020204030204" pitchFamily="34" charset="0"/>
              </a:rPr>
              <a:t>Transitioning</a:t>
            </a:r>
            <a:r>
              <a:rPr lang="en-US" altLang="en-US" sz="2900" b="1" dirty="0">
                <a:latin typeface="Calibri" panose="020F0502020204030204" pitchFamily="34" charset="0"/>
              </a:rPr>
              <a:t> to stable housing</a:t>
            </a:r>
          </a:p>
          <a:p>
            <a:pPr marL="576263" lvl="1" indent="-274320" fontAlgn="auto">
              <a:lnSpc>
                <a:spcPct val="95000"/>
              </a:lnSpc>
              <a:spcBef>
                <a:spcPts val="1900"/>
              </a:spcBef>
              <a:spcAft>
                <a:spcPts val="0"/>
              </a:spcAft>
              <a:buSzPct val="120000"/>
              <a:buFont typeface="Arial" pitchFamily="34" charset="0"/>
              <a:buChar char="•"/>
              <a:defRPr/>
            </a:pPr>
            <a:r>
              <a:rPr lang="en-US" altLang="en-US" sz="2900" b="1" dirty="0">
                <a:latin typeface="Calibri" panose="020F0502020204030204" pitchFamily="34" charset="0"/>
              </a:rPr>
              <a:t>Identifying client strengths and needs</a:t>
            </a:r>
          </a:p>
          <a:p>
            <a:pPr marL="576263" lvl="1" indent="-274320" fontAlgn="auto">
              <a:lnSpc>
                <a:spcPct val="95000"/>
              </a:lnSpc>
              <a:spcBef>
                <a:spcPts val="1900"/>
              </a:spcBef>
              <a:spcAft>
                <a:spcPts val="0"/>
              </a:spcAft>
              <a:buSzPct val="120000"/>
              <a:buFont typeface="Arial" pitchFamily="34" charset="0"/>
              <a:buChar char="•"/>
              <a:defRPr/>
            </a:pPr>
            <a:r>
              <a:rPr lang="en-US" altLang="en-US" sz="2900" b="1" dirty="0">
                <a:latin typeface="Calibri" panose="020F0502020204030204" pitchFamily="34" charset="0"/>
              </a:rPr>
              <a:t>Identifying community resources</a:t>
            </a:r>
          </a:p>
          <a:p>
            <a:pPr marL="255588" indent="-274320" fontAlgn="auto">
              <a:lnSpc>
                <a:spcPct val="95000"/>
              </a:lnSpc>
              <a:spcBef>
                <a:spcPts val="1900"/>
              </a:spcBef>
              <a:spcAft>
                <a:spcPts val="0"/>
              </a:spcAft>
              <a:buSzPct val="120000"/>
              <a:buFont typeface="Arial" pitchFamily="34" charset="0"/>
              <a:buChar char="•"/>
              <a:defRPr/>
            </a:pPr>
            <a:r>
              <a:rPr lang="en-US" altLang="en-US" sz="2900" b="1" i="1" dirty="0">
                <a:solidFill>
                  <a:schemeClr val="accent1"/>
                </a:solidFill>
                <a:latin typeface="Calibri" panose="020F0502020204030204" pitchFamily="34" charset="0"/>
              </a:rPr>
              <a:t>Sustaining </a:t>
            </a:r>
            <a:r>
              <a:rPr lang="en-US" altLang="en-US" sz="2900" b="1" dirty="0">
                <a:latin typeface="Calibri" panose="020F0502020204030204" pitchFamily="34" charset="0"/>
              </a:rPr>
              <a:t>permanent housing</a:t>
            </a:r>
          </a:p>
          <a:p>
            <a:pPr marL="576263" lvl="1" indent="-274320" fontAlgn="auto">
              <a:lnSpc>
                <a:spcPct val="95000"/>
              </a:lnSpc>
              <a:spcBef>
                <a:spcPts val="1900"/>
              </a:spcBef>
              <a:spcAft>
                <a:spcPts val="0"/>
              </a:spcAft>
              <a:buSzPct val="120000"/>
              <a:buFont typeface="Arial" pitchFamily="34" charset="0"/>
              <a:buChar char="•"/>
              <a:defRPr/>
            </a:pPr>
            <a:r>
              <a:rPr lang="en-US" altLang="en-US" sz="2900" b="1" dirty="0">
                <a:latin typeface="Calibri" panose="020F0502020204030204" pitchFamily="34" charset="0"/>
              </a:rPr>
              <a:t>Consistency with case management (face to face follow-up)</a:t>
            </a:r>
          </a:p>
          <a:p>
            <a:pPr marL="576263" lvl="1" indent="-274320" fontAlgn="auto">
              <a:lnSpc>
                <a:spcPct val="95000"/>
              </a:lnSpc>
              <a:spcBef>
                <a:spcPts val="1900"/>
              </a:spcBef>
              <a:spcAft>
                <a:spcPts val="0"/>
              </a:spcAft>
              <a:buSzPct val="120000"/>
              <a:buFont typeface="Arial" pitchFamily="34" charset="0"/>
              <a:buChar char="•"/>
              <a:defRPr/>
            </a:pPr>
            <a:r>
              <a:rPr lang="en-US" altLang="en-US" sz="2900" b="1" dirty="0">
                <a:latin typeface="Calibri" panose="020F0502020204030204" pitchFamily="34" charset="0"/>
              </a:rPr>
              <a:t>Making sure the client is </a:t>
            </a:r>
            <a:r>
              <a:rPr lang="en-US" altLang="en-US" sz="2900" b="1" i="1" dirty="0">
                <a:solidFill>
                  <a:schemeClr val="accent1"/>
                </a:solidFill>
                <a:latin typeface="Calibri" panose="020F0502020204030204" pitchFamily="34" charset="0"/>
              </a:rPr>
              <a:t>accountable</a:t>
            </a:r>
          </a:p>
          <a:p>
            <a:pPr marL="255588" indent="-274320" fontAlgn="auto">
              <a:spcBef>
                <a:spcPts val="1900"/>
              </a:spcBef>
              <a:spcAft>
                <a:spcPts val="0"/>
              </a:spcAft>
              <a:buSzPct val="120000"/>
              <a:buFont typeface="Arial" pitchFamily="34" charset="0"/>
              <a:buChar char="•"/>
              <a:defRPr/>
            </a:pPr>
            <a:r>
              <a:rPr lang="en-US" altLang="en-US" sz="2900" b="1" dirty="0">
                <a:latin typeface="Calibri" panose="020F0502020204030204" pitchFamily="34" charset="0"/>
              </a:rPr>
              <a:t>Healthy and </a:t>
            </a:r>
            <a:r>
              <a:rPr lang="en-US" altLang="en-US" sz="2900" b="1" i="1" dirty="0">
                <a:solidFill>
                  <a:schemeClr val="accent1"/>
                </a:solidFill>
                <a:latin typeface="Calibri" panose="020F0502020204030204" pitchFamily="34" charset="0"/>
              </a:rPr>
              <a:t>robust</a:t>
            </a:r>
            <a:r>
              <a:rPr lang="en-US" altLang="en-US" sz="2900" b="1" dirty="0">
                <a:latin typeface="Calibri" panose="020F0502020204030204" pitchFamily="34" charset="0"/>
              </a:rPr>
              <a:t> connections with landlords who would overlook background checks and poor credit</a:t>
            </a:r>
          </a:p>
          <a:p>
            <a:pPr marL="576263" lvl="1" indent="-274320" fontAlgn="auto">
              <a:spcBef>
                <a:spcPts val="1900"/>
              </a:spcBef>
              <a:spcAft>
                <a:spcPts val="0"/>
              </a:spcAft>
              <a:buSzPct val="120000"/>
              <a:buFont typeface="Arial" pitchFamily="34" charset="0"/>
              <a:buChar char="•"/>
              <a:defRPr/>
            </a:pPr>
            <a:r>
              <a:rPr lang="en-US" altLang="en-US" sz="2900" b="1" dirty="0">
                <a:latin typeface="Calibri" panose="020F0502020204030204" pitchFamily="34" charset="0"/>
              </a:rPr>
              <a:t>Create relationships, establish rapport and respect preferences (vouchers, etc)</a:t>
            </a:r>
          </a:p>
          <a:p>
            <a:pPr marL="576263" lvl="1" indent="-274320" fontAlgn="auto">
              <a:spcBef>
                <a:spcPts val="1900"/>
              </a:spcBef>
              <a:spcAft>
                <a:spcPts val="0"/>
              </a:spcAft>
              <a:buSzPct val="120000"/>
              <a:buFont typeface="Arial" pitchFamily="34" charset="0"/>
              <a:buChar char="•"/>
              <a:defRPr/>
            </a:pPr>
            <a:r>
              <a:rPr lang="en-US" altLang="en-US" sz="2900" b="1" dirty="0">
                <a:latin typeface="Calibri" panose="020F0502020204030204" pitchFamily="34" charset="0"/>
              </a:rPr>
              <a:t>Start with less difficult cases with new landlords</a:t>
            </a:r>
          </a:p>
          <a:p>
            <a:pPr marL="576263" lvl="1" indent="-274320" fontAlgn="auto">
              <a:spcBef>
                <a:spcPts val="1900"/>
              </a:spcBef>
              <a:spcAft>
                <a:spcPts val="0"/>
              </a:spcAft>
              <a:buSzPct val="120000"/>
              <a:buFont typeface="Arial" pitchFamily="34" charset="0"/>
              <a:buChar char="•"/>
              <a:defRPr/>
            </a:pPr>
            <a:r>
              <a:rPr lang="en-US" altLang="en-US" sz="2900" b="1" dirty="0">
                <a:latin typeface="Calibri" panose="020F0502020204030204" pitchFamily="34" charset="0"/>
              </a:rPr>
              <a:t>Make sure they can reach you, and address issues </a:t>
            </a:r>
            <a:r>
              <a:rPr lang="en-US" altLang="en-US" sz="2900" b="1" i="1" dirty="0">
                <a:solidFill>
                  <a:schemeClr val="accent1"/>
                </a:solidFill>
                <a:latin typeface="Calibri" panose="020F0502020204030204" pitchFamily="34" charset="0"/>
              </a:rPr>
              <a:t>directly</a:t>
            </a:r>
            <a:r>
              <a:rPr lang="en-US" altLang="en-US" sz="2900" b="1" dirty="0">
                <a:latin typeface="Calibri" panose="020F0502020204030204" pitchFamily="34" charset="0"/>
              </a:rPr>
              <a:t> with the client</a:t>
            </a:r>
          </a:p>
          <a:p>
            <a:pPr marL="255588" indent="-274320" fontAlgn="auto">
              <a:spcBef>
                <a:spcPts val="1900"/>
              </a:spcBef>
              <a:spcAft>
                <a:spcPts val="0"/>
              </a:spcAft>
              <a:buSzPct val="120000"/>
              <a:buFont typeface="Arial" pitchFamily="34" charset="0"/>
              <a:buChar char="•"/>
              <a:defRPr/>
            </a:pPr>
            <a:r>
              <a:rPr lang="en-US" altLang="en-US" sz="2900" b="1" i="1" dirty="0">
                <a:solidFill>
                  <a:schemeClr val="accent1"/>
                </a:solidFill>
                <a:latin typeface="Calibri" panose="020F0502020204030204" pitchFamily="34" charset="0"/>
              </a:rPr>
              <a:t>Collaboration</a:t>
            </a:r>
            <a:r>
              <a:rPr lang="en-US" altLang="en-US" sz="2900" b="1" dirty="0">
                <a:latin typeface="Calibri" panose="020F0502020204030204" pitchFamily="34" charset="0"/>
              </a:rPr>
              <a:t> very helpful and </a:t>
            </a:r>
            <a:r>
              <a:rPr lang="en-US" altLang="en-US" sz="2900" b="1" i="1" dirty="0">
                <a:solidFill>
                  <a:schemeClr val="accent1"/>
                </a:solidFill>
                <a:latin typeface="Calibri" panose="020F0502020204030204" pitchFamily="34" charset="0"/>
              </a:rPr>
              <a:t>Communication</a:t>
            </a:r>
            <a:r>
              <a:rPr lang="en-US" altLang="en-US" sz="2900" b="1" dirty="0">
                <a:latin typeface="Calibri" panose="020F0502020204030204" pitchFamily="34" charset="0"/>
              </a:rPr>
              <a:t> is key</a:t>
            </a:r>
          </a:p>
          <a:p>
            <a:pPr marL="576263" lvl="1" indent="-274320" fontAlgn="auto">
              <a:lnSpc>
                <a:spcPct val="95000"/>
              </a:lnSpc>
              <a:spcBef>
                <a:spcPts val="1900"/>
              </a:spcBef>
              <a:spcAft>
                <a:spcPts val="0"/>
              </a:spcAft>
              <a:buSzPct val="120000"/>
              <a:buFont typeface="Arial" pitchFamily="34" charset="0"/>
              <a:buChar char="•"/>
              <a:defRPr/>
            </a:pPr>
            <a:endParaRPr lang="en-US" altLang="en-US" sz="2400" b="1" i="1" dirty="0">
              <a:solidFill>
                <a:schemeClr val="accent1"/>
              </a:solidFill>
              <a:latin typeface="Calibri" panose="020F0502020204030204" pitchFamily="34" charset="0"/>
            </a:endParaRPr>
          </a:p>
          <a:p>
            <a:pPr marL="576263" lvl="1" indent="-274320" fontAlgn="auto">
              <a:lnSpc>
                <a:spcPct val="95000"/>
              </a:lnSpc>
              <a:spcBef>
                <a:spcPts val="1900"/>
              </a:spcBef>
              <a:spcAft>
                <a:spcPts val="0"/>
              </a:spcAft>
              <a:buSzPct val="120000"/>
              <a:buFont typeface="Arial" pitchFamily="34" charset="0"/>
              <a:buChar char="•"/>
              <a:defRPr/>
            </a:pPr>
            <a:endParaRPr lang="en-US" altLang="en-US" b="1" dirty="0">
              <a:latin typeface="Tw Cen MT" pitchFamily="34" charset="0"/>
            </a:endParaRPr>
          </a:p>
          <a:p>
            <a:pPr marL="255588" indent="-274320" fontAlgn="auto">
              <a:lnSpc>
                <a:spcPct val="95000"/>
              </a:lnSpc>
              <a:spcBef>
                <a:spcPts val="1900"/>
              </a:spcBef>
              <a:spcAft>
                <a:spcPts val="0"/>
              </a:spcAft>
              <a:buSzPct val="120000"/>
              <a:buFont typeface="Arial" pitchFamily="34" charset="0"/>
              <a:buChar char="•"/>
              <a:defRPr/>
            </a:pPr>
            <a:endParaRPr lang="en-US" altLang="en-US" sz="3200" b="1" dirty="0">
              <a:latin typeface="Tw Cen MT" pitchFamily="34" charset="0"/>
            </a:endParaRPr>
          </a:p>
          <a:p>
            <a:pPr marL="255588" indent="-274320" fontAlgn="auto">
              <a:lnSpc>
                <a:spcPct val="95000"/>
              </a:lnSpc>
              <a:spcBef>
                <a:spcPts val="1900"/>
              </a:spcBef>
              <a:spcAft>
                <a:spcPts val="0"/>
              </a:spcAft>
              <a:buSzPct val="120000"/>
              <a:buFont typeface="Arial" pitchFamily="34" charset="0"/>
              <a:buChar char="•"/>
              <a:defRPr/>
            </a:pPr>
            <a:endParaRPr lang="en-US" altLang="en-US" sz="3200" b="1" dirty="0">
              <a:latin typeface="Tw Cen MT" pitchFamily="34" charset="0"/>
            </a:endParaRPr>
          </a:p>
        </p:txBody>
      </p:sp>
      <p:pic>
        <p:nvPicPr>
          <p:cNvPr id="14341" name="Picture 3" descr="C:\Users\jorlando\AppData\Local\Microsoft\Windows\Temporary Internet Files\Content.IE5\B4PWDKUY\24175-Clipart-Illustration-Of-Two-Light-Blue-Business-Men-Sitting-Across-From-Eachother-At-A-Table-During-A-Meet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00200"/>
            <a:ext cx="1676400" cy="182880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879329"/>
      </p:ext>
    </p:extLst>
  </p:cSld>
  <p:clrMapOvr>
    <a:masterClrMapping/>
  </p:clrMapOvr>
  <p:transition spd="slow">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612775" y="228600"/>
            <a:ext cx="8153400" cy="990600"/>
          </a:xfrm>
        </p:spPr>
        <p:txBody>
          <a:bodyPr/>
          <a:lstStyle/>
          <a:p>
            <a:pPr algn="ctr" eaLnBrk="1" hangingPunct="1"/>
            <a:r>
              <a:rPr lang="en-US" altLang="en-US" sz="4000" b="1" dirty="0">
                <a:solidFill>
                  <a:srgbClr val="0070C0"/>
                </a:solidFill>
                <a:latin typeface="Times New Roman" pitchFamily="18" charset="0"/>
                <a:cs typeface="Times New Roman" pitchFamily="18" charset="0"/>
              </a:rPr>
              <a:t>SOURCES OF FUNDING</a:t>
            </a:r>
          </a:p>
        </p:txBody>
      </p:sp>
      <p:sp>
        <p:nvSpPr>
          <p:cNvPr id="17412" name="Footer Placeholder 3"/>
          <p:cNvSpPr>
            <a:spLocks noGrp="1"/>
          </p:cNvSpPr>
          <p:nvPr>
            <p:ph type="ftr" sz="quarter" idx="11"/>
          </p:nvPr>
        </p:nvSpPr>
        <p:spPr bwMode="auto">
          <a:xfrm>
            <a:off x="1817688" y="6248400"/>
            <a:ext cx="5421312"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17410" name="Content Placeholder 3"/>
          <p:cNvSpPr>
            <a:spLocks noGrp="1"/>
          </p:cNvSpPr>
          <p:nvPr>
            <p:ph sz="quarter" idx="1"/>
          </p:nvPr>
        </p:nvSpPr>
        <p:spPr>
          <a:xfrm>
            <a:off x="685800" y="1600200"/>
            <a:ext cx="7696200" cy="3810000"/>
          </a:xfrm>
          <a:solidFill>
            <a:schemeClr val="accent1">
              <a:lumMod val="20000"/>
              <a:lumOff val="80000"/>
            </a:schemeClr>
          </a:solidFill>
        </p:spPr>
        <p:txBody>
          <a:bodyPr>
            <a:normAutofit fontScale="92500" lnSpcReduction="10000"/>
          </a:bodyPr>
          <a:lstStyle/>
          <a:p>
            <a:pPr marL="255588" algn="ctr">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Federal Stimulus Funds (HPRP)</a:t>
            </a:r>
          </a:p>
          <a:p>
            <a:pPr marL="255588" algn="ctr">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BC DHS State SSH Funding</a:t>
            </a:r>
          </a:p>
          <a:p>
            <a:pPr marL="255588" algn="ctr">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Federal Funding </a:t>
            </a:r>
            <a:r>
              <a:rPr lang="en-US" altLang="en-US" sz="2600" dirty="0">
                <a:latin typeface="Times New Roman" pitchFamily="18" charset="0"/>
                <a:cs typeface="Times New Roman" pitchFamily="18" charset="0"/>
              </a:rPr>
              <a:t>(CDBG, ESG, HOME and FEMA)</a:t>
            </a:r>
          </a:p>
          <a:p>
            <a:pPr marL="255588" algn="ctr" eaLnBrk="1" hangingPunct="1">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Bergen County Homeless Trust Fund</a:t>
            </a:r>
          </a:p>
          <a:p>
            <a:pPr marL="255588" algn="ctr" eaLnBrk="1" hangingPunct="1">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Philanthropy for Special Services</a:t>
            </a:r>
          </a:p>
          <a:p>
            <a:pPr marL="255588" algn="ctr" eaLnBrk="1" hangingPunct="1">
              <a:lnSpc>
                <a:spcPct val="95000"/>
              </a:lnSpc>
              <a:spcBef>
                <a:spcPts val="1900"/>
              </a:spcBef>
              <a:buSzPct val="120000"/>
              <a:buFont typeface="Arial" pitchFamily="34" charset="0"/>
              <a:buChar char="•"/>
            </a:pPr>
            <a:r>
              <a:rPr lang="en-US" altLang="en-US" sz="3200" dirty="0">
                <a:latin typeface="Times New Roman" pitchFamily="18" charset="0"/>
                <a:cs typeface="Times New Roman" pitchFamily="18" charset="0"/>
              </a:rPr>
              <a:t>Homeless Trust Fund</a:t>
            </a:r>
          </a:p>
          <a:p>
            <a:pPr marL="255588" eaLnBrk="1" hangingPunct="1">
              <a:lnSpc>
                <a:spcPct val="95000"/>
              </a:lnSpc>
              <a:spcBef>
                <a:spcPts val="1900"/>
              </a:spcBef>
              <a:buSzPct val="120000"/>
              <a:buFont typeface="Arial" pitchFamily="34" charset="0"/>
              <a:buChar char="•"/>
            </a:pPr>
            <a:endParaRPr lang="en-US" altLang="en-US" sz="3200" b="1" dirty="0">
              <a:latin typeface="Tw Cen MT" pitchFamily="34" charset="0"/>
            </a:endParaRPr>
          </a:p>
          <a:p>
            <a:pPr marL="255588" eaLnBrk="1" hangingPunct="1">
              <a:lnSpc>
                <a:spcPct val="95000"/>
              </a:lnSpc>
              <a:spcBef>
                <a:spcPts val="1900"/>
              </a:spcBef>
              <a:buSzPct val="120000"/>
              <a:buFont typeface="Arial" pitchFamily="34" charset="0"/>
              <a:buChar char="•"/>
            </a:pPr>
            <a:endParaRPr lang="en-US" altLang="en-US" sz="3200" b="1" dirty="0">
              <a:latin typeface="Tw Cen MT" pitchFamily="34" charset="0"/>
            </a:endParaRPr>
          </a:p>
        </p:txBody>
      </p:sp>
    </p:spTree>
  </p:cSld>
  <p:clrMapOvr>
    <a:masterClrMapping/>
  </p:clrMapOvr>
  <p:transition spd="slow">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020762"/>
          </a:xfrm>
        </p:spPr>
        <p:txBody>
          <a:bodyPr>
            <a:noAutofit/>
          </a:bodyPr>
          <a:lstStyle/>
          <a:p>
            <a:pPr algn="ctr"/>
            <a:r>
              <a:rPr lang="en-US" altLang="en-US" sz="6000" b="1" dirty="0">
                <a:solidFill>
                  <a:srgbClr val="0070C0"/>
                </a:solidFill>
                <a:latin typeface="Times New Roman" pitchFamily="18" charset="0"/>
                <a:cs typeface="Times New Roman" pitchFamily="18" charset="0"/>
              </a:rPr>
              <a:t>Getting to </a:t>
            </a:r>
            <a:r>
              <a:rPr lang="en-US" altLang="en-US" sz="6000" b="1" dirty="0">
                <a:solidFill>
                  <a:schemeClr val="accent1"/>
                </a:solidFill>
                <a:latin typeface="Times New Roman" pitchFamily="18" charset="0"/>
                <a:cs typeface="Times New Roman" pitchFamily="18" charset="0"/>
              </a:rPr>
              <a:t>Zero</a:t>
            </a:r>
            <a:r>
              <a:rPr lang="en-US" altLang="en-US" sz="6000" b="1" dirty="0">
                <a:latin typeface="Tw Cen MT" pitchFamily="34" charset="0"/>
              </a:rPr>
              <a:t>*</a:t>
            </a:r>
            <a:endParaRPr lang="en-US" sz="6000" dirty="0">
              <a:solidFill>
                <a:schemeClr val="accent1"/>
              </a:solidFill>
              <a:latin typeface="Calibri" pitchFamily="34" charset="0"/>
            </a:endParaRPr>
          </a:p>
        </p:txBody>
      </p:sp>
      <p:sp>
        <p:nvSpPr>
          <p:cNvPr id="5" name="Content Placeholder 4"/>
          <p:cNvSpPr>
            <a:spLocks noGrp="1"/>
          </p:cNvSpPr>
          <p:nvPr>
            <p:ph sz="quarter" idx="1"/>
          </p:nvPr>
        </p:nvSpPr>
        <p:spPr>
          <a:xfrm>
            <a:off x="457200" y="1295400"/>
            <a:ext cx="7772400" cy="5334000"/>
          </a:xfrm>
          <a:solidFill>
            <a:schemeClr val="accent1">
              <a:lumMod val="20000"/>
              <a:lumOff val="80000"/>
            </a:schemeClr>
          </a:solidFill>
        </p:spPr>
        <p:txBody>
          <a:bodyPr>
            <a:normAutofit/>
          </a:bodyPr>
          <a:lstStyle/>
          <a:p>
            <a:pPr marL="285750" lvl="3"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Persistent, coordinated and creative outreach</a:t>
            </a:r>
            <a:r>
              <a:rPr lang="en-US" altLang="en-US" sz="2200" i="1" dirty="0">
                <a:solidFill>
                  <a:schemeClr val="accent1">
                    <a:lumMod val="50000"/>
                  </a:schemeClr>
                </a:solidFill>
                <a:latin typeface="Calibri" panose="020F0502020204030204" pitchFamily="34" charset="0"/>
              </a:rPr>
              <a:t> </a:t>
            </a:r>
            <a:r>
              <a:rPr lang="en-US" altLang="en-US" sz="2000" dirty="0">
                <a:latin typeface="Calibri" panose="020F0502020204030204" pitchFamily="34" charset="0"/>
              </a:rPr>
              <a:t>(Person Centered)</a:t>
            </a:r>
          </a:p>
          <a:p>
            <a:pPr marL="560070" lvl="4"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Reduce Barriers </a:t>
            </a:r>
            <a:r>
              <a:rPr lang="en-US" altLang="en-US" sz="2200" i="1" dirty="0">
                <a:latin typeface="Calibri" panose="020F0502020204030204" pitchFamily="34" charset="0"/>
              </a:rPr>
              <a:t>for applicants</a:t>
            </a:r>
          </a:p>
          <a:p>
            <a:pPr marL="285750" lvl="3"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Housing First </a:t>
            </a:r>
            <a:r>
              <a:rPr lang="en-US" altLang="en-US" sz="2200" dirty="0">
                <a:latin typeface="Calibri" panose="020F0502020204030204" pitchFamily="34" charset="0"/>
              </a:rPr>
              <a:t>System Orientation and Response</a:t>
            </a:r>
          </a:p>
          <a:p>
            <a:pPr marL="285750" lvl="3"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Engage and Support PHA’s </a:t>
            </a:r>
            <a:r>
              <a:rPr lang="en-US" altLang="en-US" sz="2200" dirty="0">
                <a:latin typeface="Calibri" panose="020F0502020204030204" pitchFamily="34" charset="0"/>
              </a:rPr>
              <a:t>to increase supportive housing through limit preferences</a:t>
            </a:r>
          </a:p>
          <a:p>
            <a:pPr marL="285750" lvl="3"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Set and Hold Partners Accountable </a:t>
            </a:r>
            <a:r>
              <a:rPr lang="en-US" altLang="en-US" sz="2200" dirty="0">
                <a:latin typeface="Calibri" panose="020F0502020204030204" pitchFamily="34" charset="0"/>
              </a:rPr>
              <a:t>to Ambitious Short-term Placement Goals</a:t>
            </a:r>
          </a:p>
          <a:p>
            <a:pPr marL="560070" lvl="4" indent="-285750">
              <a:spcBef>
                <a:spcPts val="600"/>
              </a:spcBef>
              <a:buClr>
                <a:schemeClr val="accent1"/>
              </a:buClr>
              <a:buSzPct val="70000"/>
              <a:buFont typeface="Wingdings" panose="05000000000000000000" pitchFamily="2" charset="2"/>
              <a:buChar char="§"/>
            </a:pPr>
            <a:r>
              <a:rPr lang="en-US" altLang="en-US" sz="2200" dirty="0">
                <a:latin typeface="Calibri" panose="020F0502020204030204" pitchFamily="34" charset="0"/>
              </a:rPr>
              <a:t>Adopt </a:t>
            </a:r>
            <a:r>
              <a:rPr lang="en-US" altLang="en-US" sz="2200" b="1" i="1" dirty="0">
                <a:solidFill>
                  <a:schemeClr val="accent1">
                    <a:lumMod val="50000"/>
                  </a:schemeClr>
                </a:solidFill>
                <a:latin typeface="Calibri" panose="020F0502020204030204" pitchFamily="34" charset="0"/>
              </a:rPr>
              <a:t>“Surges” </a:t>
            </a:r>
            <a:r>
              <a:rPr lang="en-US" altLang="en-US" sz="2200" dirty="0">
                <a:latin typeface="Calibri" panose="020F0502020204030204" pitchFamily="34" charset="0"/>
              </a:rPr>
              <a:t>to break down the larger goal into focused blocks of time and effort</a:t>
            </a:r>
          </a:p>
          <a:p>
            <a:pPr marL="560070" lvl="4" indent="-285750">
              <a:spcBef>
                <a:spcPts val="600"/>
              </a:spcBef>
              <a:buClr>
                <a:schemeClr val="accent1"/>
              </a:buClr>
              <a:buSzPct val="70000"/>
              <a:buFont typeface="Wingdings" panose="05000000000000000000" pitchFamily="2" charset="2"/>
              <a:buChar char="§"/>
            </a:pPr>
            <a:r>
              <a:rPr lang="en-US" altLang="en-US" sz="2200" dirty="0">
                <a:latin typeface="Calibri" panose="020F0502020204030204" pitchFamily="34" charset="0"/>
              </a:rPr>
              <a:t>Creating and </a:t>
            </a:r>
            <a:r>
              <a:rPr lang="en-US" altLang="en-US" sz="2200" b="1" i="1" dirty="0">
                <a:solidFill>
                  <a:schemeClr val="accent1">
                    <a:lumMod val="50000"/>
                  </a:schemeClr>
                </a:solidFill>
                <a:latin typeface="Calibri" panose="020F0502020204030204" pitchFamily="34" charset="0"/>
              </a:rPr>
              <a:t>Sharing</a:t>
            </a:r>
            <a:r>
              <a:rPr lang="en-US" altLang="en-US" sz="2200" i="1" dirty="0">
                <a:solidFill>
                  <a:schemeClr val="accent1">
                    <a:lumMod val="50000"/>
                  </a:schemeClr>
                </a:solidFill>
                <a:latin typeface="Calibri" panose="020F0502020204030204" pitchFamily="34" charset="0"/>
              </a:rPr>
              <a:t> </a:t>
            </a:r>
            <a:r>
              <a:rPr lang="en-US" altLang="en-US" sz="2200" dirty="0">
                <a:latin typeface="Calibri" panose="020F0502020204030204" pitchFamily="34" charset="0"/>
              </a:rPr>
              <a:t>community-wide lists</a:t>
            </a:r>
          </a:p>
          <a:p>
            <a:pPr marL="560070" lvl="4" indent="-285750">
              <a:spcBef>
                <a:spcPts val="600"/>
              </a:spcBef>
              <a:buClr>
                <a:schemeClr val="accent1"/>
              </a:buClr>
              <a:buSzPct val="70000"/>
              <a:buFont typeface="Wingdings" panose="05000000000000000000" pitchFamily="2" charset="2"/>
              <a:buChar char="§"/>
            </a:pPr>
            <a:r>
              <a:rPr lang="en-US" altLang="en-US" sz="2200" dirty="0">
                <a:latin typeface="Calibri" panose="020F0502020204030204" pitchFamily="34" charset="0"/>
              </a:rPr>
              <a:t>Using</a:t>
            </a:r>
            <a:r>
              <a:rPr lang="en-US" altLang="en-US" sz="2200" i="1" dirty="0">
                <a:latin typeface="Calibri" panose="020F0502020204030204" pitchFamily="34" charset="0"/>
              </a:rPr>
              <a:t> </a:t>
            </a:r>
            <a:r>
              <a:rPr lang="en-US" altLang="en-US" sz="2200" b="1" i="1" dirty="0">
                <a:solidFill>
                  <a:schemeClr val="accent1">
                    <a:lumMod val="50000"/>
                  </a:schemeClr>
                </a:solidFill>
                <a:latin typeface="Calibri" panose="020F0502020204030204" pitchFamily="34" charset="0"/>
              </a:rPr>
              <a:t>Assessment Tools </a:t>
            </a:r>
            <a:r>
              <a:rPr lang="en-US" altLang="en-US" sz="2200" dirty="0">
                <a:latin typeface="Calibri" panose="020F0502020204030204" pitchFamily="34" charset="0"/>
              </a:rPr>
              <a:t>to prioritize and target interventions</a:t>
            </a:r>
          </a:p>
          <a:p>
            <a:pPr marL="560070" lvl="4" indent="-285750">
              <a:spcBef>
                <a:spcPts val="600"/>
              </a:spcBef>
              <a:buClr>
                <a:schemeClr val="accent1"/>
              </a:buClr>
              <a:buSzPct val="70000"/>
              <a:buFont typeface="Wingdings" panose="05000000000000000000" pitchFamily="2" charset="2"/>
              <a:buChar char="§"/>
            </a:pPr>
            <a:r>
              <a:rPr lang="en-US" altLang="en-US" sz="2200" b="1" i="1" dirty="0">
                <a:solidFill>
                  <a:schemeClr val="accent1">
                    <a:lumMod val="50000"/>
                  </a:schemeClr>
                </a:solidFill>
                <a:latin typeface="Calibri" panose="020F0502020204030204" pitchFamily="34" charset="0"/>
              </a:rPr>
              <a:t>Monitor progress </a:t>
            </a:r>
            <a:r>
              <a:rPr lang="en-US" altLang="en-US" sz="2200" dirty="0">
                <a:latin typeface="Calibri" panose="020F0502020204030204" pitchFamily="34" charset="0"/>
              </a:rPr>
              <a:t>at least monthly</a:t>
            </a:r>
          </a:p>
          <a:p>
            <a:pPr marL="0" lvl="3" indent="0">
              <a:spcBef>
                <a:spcPts val="600"/>
              </a:spcBef>
              <a:buClr>
                <a:schemeClr val="accent1"/>
              </a:buClr>
              <a:buSzPct val="70000"/>
              <a:buNone/>
            </a:pPr>
            <a:endParaRPr lang="en-US" altLang="en-US" sz="2800" b="1" dirty="0">
              <a:latin typeface="Calibri" panose="020F0502020204030204" pitchFamily="34" charset="0"/>
            </a:endParaRPr>
          </a:p>
          <a:p>
            <a:endParaRPr lang="en-US" dirty="0"/>
          </a:p>
        </p:txBody>
      </p:sp>
      <p:sp>
        <p:nvSpPr>
          <p:cNvPr id="3" name="Footer Placeholder 2"/>
          <p:cNvSpPr>
            <a:spLocks noGrp="1"/>
          </p:cNvSpPr>
          <p:nvPr>
            <p:ph type="ftr" sz="quarter" idx="16"/>
          </p:nvPr>
        </p:nvSpPr>
        <p:spPr>
          <a:xfrm rot="5400000">
            <a:off x="6482133" y="3881067"/>
            <a:ext cx="3886200" cy="696066"/>
          </a:xfrm>
        </p:spPr>
        <p:txBody>
          <a:bodyPr/>
          <a:lstStyle/>
          <a:p>
            <a:pPr>
              <a:defRPr/>
            </a:pPr>
            <a:r>
              <a:rPr lang="en-US" sz="900" dirty="0"/>
              <a:t>Bergen County Housing, Health and Humans Services Center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533400" y="304800"/>
            <a:ext cx="8153400" cy="990600"/>
          </a:xfrm>
        </p:spPr>
        <p:txBody>
          <a:bodyPr>
            <a:normAutofit/>
          </a:bodyPr>
          <a:lstStyle/>
          <a:p>
            <a:pPr algn="ctr" eaLnBrk="1" hangingPunct="1"/>
            <a:r>
              <a:rPr lang="en-US" altLang="en-US" sz="4000" b="1" dirty="0">
                <a:solidFill>
                  <a:srgbClr val="0070C0"/>
                </a:solidFill>
                <a:latin typeface="Times New Roman" pitchFamily="18" charset="0"/>
                <a:cs typeface="Times New Roman" pitchFamily="18" charset="0"/>
              </a:rPr>
              <a:t>PIT OUTCOMES </a:t>
            </a:r>
            <a:r>
              <a:rPr lang="en-US" altLang="en-US" sz="4000" b="1" dirty="0">
                <a:solidFill>
                  <a:schemeClr val="accent1"/>
                </a:solidFill>
                <a:latin typeface="Times New Roman" pitchFamily="18" charset="0"/>
                <a:cs typeface="Times New Roman" pitchFamily="18" charset="0"/>
              </a:rPr>
              <a:t>2010-2016</a:t>
            </a:r>
            <a:endParaRPr lang="en-US" altLang="en-US" sz="4000" b="1" dirty="0">
              <a:solidFill>
                <a:schemeClr val="accent6">
                  <a:lumMod val="60000"/>
                  <a:lumOff val="40000"/>
                </a:schemeClr>
              </a:solidFill>
              <a:latin typeface="Times New Roman" pitchFamily="18" charset="0"/>
              <a:cs typeface="Times New Roman" pitchFamily="18" charset="0"/>
            </a:endParaRPr>
          </a:p>
        </p:txBody>
      </p:sp>
      <p:sp>
        <p:nvSpPr>
          <p:cNvPr id="19460" name="Footer Placeholder 2"/>
          <p:cNvSpPr>
            <a:spLocks noGrp="1"/>
          </p:cNvSpPr>
          <p:nvPr>
            <p:ph type="ftr" sz="quarter" idx="11"/>
          </p:nvPr>
        </p:nvSpPr>
        <p:spPr bwMode="auto">
          <a:xfrm>
            <a:off x="1817688" y="6477000"/>
            <a:ext cx="5421312" cy="381000"/>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19458" name="Content Placeholder 3"/>
          <p:cNvSpPr>
            <a:spLocks noGrp="1"/>
          </p:cNvSpPr>
          <p:nvPr>
            <p:ph sz="quarter" idx="1"/>
          </p:nvPr>
        </p:nvSpPr>
        <p:spPr>
          <a:xfrm>
            <a:off x="381000" y="1676400"/>
            <a:ext cx="8305800" cy="4648200"/>
          </a:xfrm>
        </p:spPr>
        <p:txBody>
          <a:bodyPr>
            <a:normAutofit/>
          </a:bodyPr>
          <a:lstStyle/>
          <a:p>
            <a:pPr marL="255588" algn="ctr">
              <a:lnSpc>
                <a:spcPct val="95000"/>
              </a:lnSpc>
              <a:spcBef>
                <a:spcPts val="1600"/>
              </a:spcBef>
              <a:buSzPct val="120000"/>
              <a:buFont typeface="Arial" pitchFamily="34" charset="0"/>
              <a:buChar char="•"/>
            </a:pPr>
            <a:r>
              <a:rPr lang="en-US" altLang="en-US" sz="3200" b="1" dirty="0">
                <a:latin typeface="Calibri" panose="020F0502020204030204" pitchFamily="34" charset="0"/>
              </a:rPr>
              <a:t>Unsheltered homeless </a:t>
            </a:r>
            <a:r>
              <a:rPr lang="en-US" altLang="en-US" sz="3200" b="1" dirty="0">
                <a:solidFill>
                  <a:schemeClr val="accent1">
                    <a:lumMod val="50000"/>
                  </a:schemeClr>
                </a:solidFill>
                <a:latin typeface="Calibri" panose="020F0502020204030204" pitchFamily="34" charset="0"/>
              </a:rPr>
              <a:t>decreased </a:t>
            </a:r>
            <a:r>
              <a:rPr lang="en-US" altLang="en-US" sz="3200" b="1" dirty="0">
                <a:latin typeface="Calibri" panose="020F0502020204030204" pitchFamily="34" charset="0"/>
              </a:rPr>
              <a:t>by 84.7%</a:t>
            </a:r>
          </a:p>
          <a:p>
            <a:pPr marL="255588" algn="ctr">
              <a:lnSpc>
                <a:spcPct val="95000"/>
              </a:lnSpc>
              <a:spcBef>
                <a:spcPts val="1600"/>
              </a:spcBef>
              <a:buSzPct val="120000"/>
              <a:buFont typeface="Arial" pitchFamily="34" charset="0"/>
              <a:buChar char="•"/>
            </a:pPr>
            <a:r>
              <a:rPr lang="en-US" altLang="en-US" sz="3200" b="1" dirty="0">
                <a:latin typeface="Calibri" panose="020F0502020204030204" pitchFamily="34" charset="0"/>
              </a:rPr>
              <a:t>Chronic homelessness </a:t>
            </a:r>
            <a:r>
              <a:rPr lang="en-US" altLang="en-US" sz="3200" b="1" dirty="0">
                <a:solidFill>
                  <a:schemeClr val="accent1">
                    <a:lumMod val="50000"/>
                  </a:schemeClr>
                </a:solidFill>
                <a:latin typeface="Calibri" panose="020F0502020204030204" pitchFamily="34" charset="0"/>
              </a:rPr>
              <a:t>decreased</a:t>
            </a:r>
            <a:r>
              <a:rPr lang="en-US" altLang="en-US" sz="3200" b="1" dirty="0">
                <a:latin typeface="Calibri" panose="020F0502020204030204" pitchFamily="34" charset="0"/>
              </a:rPr>
              <a:t> by 86.8%</a:t>
            </a:r>
          </a:p>
          <a:p>
            <a:pPr marL="255588" algn="ctr">
              <a:lnSpc>
                <a:spcPct val="95000"/>
              </a:lnSpc>
              <a:spcBef>
                <a:spcPts val="1600"/>
              </a:spcBef>
              <a:buSzPct val="120000"/>
              <a:buFont typeface="Arial" pitchFamily="34" charset="0"/>
              <a:buChar char="•"/>
            </a:pPr>
            <a:r>
              <a:rPr lang="en-US" altLang="en-US" sz="3200" b="1" dirty="0">
                <a:solidFill>
                  <a:schemeClr val="accent1">
                    <a:lumMod val="50000"/>
                  </a:schemeClr>
                </a:solidFill>
                <a:latin typeface="Calibri" panose="020F0502020204030204" pitchFamily="34" charset="0"/>
              </a:rPr>
              <a:t>All-Star participants </a:t>
            </a:r>
            <a:r>
              <a:rPr lang="en-US" altLang="en-US" sz="3200" b="1" dirty="0">
                <a:latin typeface="Calibri" panose="020F0502020204030204" pitchFamily="34" charset="0"/>
              </a:rPr>
              <a:t>in 100k campaign</a:t>
            </a:r>
          </a:p>
          <a:p>
            <a:pPr marL="255588" algn="ctr">
              <a:lnSpc>
                <a:spcPct val="95000"/>
              </a:lnSpc>
              <a:spcBef>
                <a:spcPts val="1600"/>
              </a:spcBef>
              <a:buSzPct val="120000"/>
              <a:buFont typeface="Arial" pitchFamily="34" charset="0"/>
              <a:buChar char="•"/>
            </a:pPr>
            <a:r>
              <a:rPr lang="en-US" altLang="en-US" sz="3200" b="1" dirty="0">
                <a:solidFill>
                  <a:schemeClr val="accent1">
                    <a:lumMod val="50000"/>
                  </a:schemeClr>
                </a:solidFill>
                <a:latin typeface="Calibri" panose="020F0502020204030204" pitchFamily="34" charset="0"/>
              </a:rPr>
              <a:t>Only NJ Community </a:t>
            </a:r>
            <a:r>
              <a:rPr lang="en-US" altLang="en-US" sz="3200" b="1" dirty="0">
                <a:latin typeface="Calibri" panose="020F0502020204030204" pitchFamily="34" charset="0"/>
              </a:rPr>
              <a:t>participating in Zero 2016 </a:t>
            </a:r>
          </a:p>
          <a:p>
            <a:pPr marL="0" indent="0" eaLnBrk="1" hangingPunct="1">
              <a:lnSpc>
                <a:spcPct val="95000"/>
              </a:lnSpc>
              <a:spcBef>
                <a:spcPts val="1900"/>
              </a:spcBef>
              <a:buSzPct val="120000"/>
              <a:buNone/>
            </a:pPr>
            <a:endParaRPr lang="en-US" altLang="en-US" sz="3200" b="1" dirty="0">
              <a:latin typeface="Calibri" panose="020F0502020204030204" pitchFamily="34" charset="0"/>
            </a:endParaRPr>
          </a:p>
          <a:p>
            <a:pPr marL="255588" eaLnBrk="1" hangingPunct="1">
              <a:lnSpc>
                <a:spcPct val="95000"/>
              </a:lnSpc>
              <a:spcBef>
                <a:spcPts val="1900"/>
              </a:spcBef>
              <a:buSzPct val="120000"/>
              <a:buFont typeface="Arial" pitchFamily="34" charset="0"/>
              <a:buChar char="•"/>
            </a:pPr>
            <a:endParaRPr lang="en-US" altLang="en-US" sz="3200" b="1" dirty="0">
              <a:latin typeface="Tw Cen MT" pitchFamily="34" charset="0"/>
            </a:endParaRPr>
          </a:p>
        </p:txBody>
      </p:sp>
      <p:pic>
        <p:nvPicPr>
          <p:cNvPr id="19464" name="Picture 7" descr="C:\Users\jorlando\AppData\Local\Microsoft\Windows\Temporary Internet Files\Content.IE5\S9DRVUQL\celebration[1].gif"/>
          <p:cNvPicPr>
            <a:picLocks noChangeAspect="1" noChangeArrowheads="1"/>
          </p:cNvPicPr>
          <p:nvPr/>
        </p:nvPicPr>
        <p:blipFill>
          <a:blip r:embed="rId2"/>
          <a:srcRect/>
          <a:stretch>
            <a:fillRect/>
          </a:stretch>
        </p:blipFill>
        <p:spPr bwMode="auto">
          <a:xfrm>
            <a:off x="2895600" y="4038600"/>
            <a:ext cx="3124200" cy="2286000"/>
          </a:xfrm>
          <a:prstGeom prst="rect">
            <a:avLst/>
          </a:prstGeom>
          <a:noFill/>
          <a:ln w="9525">
            <a:noFill/>
            <a:miter lim="800000"/>
            <a:headEnd/>
            <a:tailEnd/>
          </a:ln>
        </p:spPr>
      </p:pic>
    </p:spTree>
  </p:cSld>
  <p:clrMapOvr>
    <a:masterClrMapping/>
  </p:clrMapOvr>
  <p:transition spd="slow">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533400" y="304800"/>
            <a:ext cx="8153400" cy="990600"/>
          </a:xfrm>
        </p:spPr>
        <p:txBody>
          <a:bodyPr>
            <a:normAutofit/>
          </a:bodyPr>
          <a:lstStyle/>
          <a:p>
            <a:pPr algn="ctr" eaLnBrk="1" hangingPunct="1"/>
            <a:r>
              <a:rPr lang="en-US" altLang="en-US" sz="4000" b="1" dirty="0">
                <a:solidFill>
                  <a:srgbClr val="0070C0"/>
                </a:solidFill>
                <a:latin typeface="Times New Roman" pitchFamily="18" charset="0"/>
                <a:cs typeface="Times New Roman" pitchFamily="18" charset="0"/>
              </a:rPr>
              <a:t>OUTCOMES </a:t>
            </a:r>
            <a:r>
              <a:rPr lang="en-US" altLang="en-US" sz="4000" b="1" dirty="0">
                <a:solidFill>
                  <a:schemeClr val="accent1"/>
                </a:solidFill>
                <a:latin typeface="Times New Roman" pitchFamily="18" charset="0"/>
                <a:cs typeface="Times New Roman" pitchFamily="18" charset="0"/>
              </a:rPr>
              <a:t>2010-2016</a:t>
            </a:r>
            <a:endParaRPr lang="en-US" altLang="en-US" sz="4000" b="1" dirty="0">
              <a:latin typeface="Times New Roman" pitchFamily="18" charset="0"/>
              <a:cs typeface="Times New Roman" pitchFamily="18" charset="0"/>
            </a:endParaRPr>
          </a:p>
        </p:txBody>
      </p:sp>
      <p:sp>
        <p:nvSpPr>
          <p:cNvPr id="18436" name="Footer Placeholder 2"/>
          <p:cNvSpPr>
            <a:spLocks noGrp="1"/>
          </p:cNvSpPr>
          <p:nvPr>
            <p:ph type="ftr" sz="quarter" idx="11"/>
          </p:nvPr>
        </p:nvSpPr>
        <p:spPr bwMode="auto">
          <a:xfrm>
            <a:off x="1817688" y="6477000"/>
            <a:ext cx="5421312" cy="381000"/>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18434" name="Content Placeholder 3"/>
          <p:cNvSpPr>
            <a:spLocks noGrp="1"/>
          </p:cNvSpPr>
          <p:nvPr>
            <p:ph sz="quarter" idx="1"/>
          </p:nvPr>
        </p:nvSpPr>
        <p:spPr>
          <a:xfrm>
            <a:off x="304800" y="1524000"/>
            <a:ext cx="8229600" cy="4572000"/>
          </a:xfrm>
          <a:solidFill>
            <a:schemeClr val="accent1">
              <a:lumMod val="20000"/>
              <a:lumOff val="80000"/>
            </a:schemeClr>
          </a:solidFill>
        </p:spPr>
        <p:txBody>
          <a:bodyPr>
            <a:normAutofit fontScale="92500" lnSpcReduction="20000"/>
          </a:bodyPr>
          <a:lstStyle/>
          <a:p>
            <a:pPr marL="255588" algn="ctr">
              <a:buSzPct val="120000"/>
              <a:buFont typeface="Arial" pitchFamily="34" charset="0"/>
              <a:buChar char="•"/>
            </a:pPr>
            <a:r>
              <a:rPr lang="en-US" altLang="en-US" sz="3000" b="1" dirty="0">
                <a:latin typeface="Calibri" panose="020F0502020204030204" pitchFamily="34" charset="0"/>
              </a:rPr>
              <a:t>1100+ individuals placed in permanent housing </a:t>
            </a:r>
          </a:p>
          <a:p>
            <a:pPr marL="621348" lvl="1" algn="ctr">
              <a:buSzPct val="120000"/>
              <a:buNone/>
            </a:pPr>
            <a:r>
              <a:rPr lang="en-US" altLang="en-US" sz="3000" b="1" dirty="0">
                <a:latin typeface="Calibri" panose="020F0502020204030204" pitchFamily="34" charset="0"/>
              </a:rPr>
              <a:t>(1/4 chronic)</a:t>
            </a:r>
          </a:p>
          <a:p>
            <a:pPr marL="621348" lvl="1" algn="ctr">
              <a:buSzPct val="120000"/>
              <a:buNone/>
            </a:pPr>
            <a:endParaRPr lang="en-US" altLang="en-US" sz="3000" b="1" dirty="0">
              <a:latin typeface="Calibri" panose="020F0502020204030204" pitchFamily="34" charset="0"/>
            </a:endParaRPr>
          </a:p>
          <a:p>
            <a:pPr marL="255588" algn="ctr">
              <a:spcBef>
                <a:spcPts val="1600"/>
              </a:spcBef>
              <a:buSzPct val="120000"/>
              <a:buFont typeface="Arial" pitchFamily="34" charset="0"/>
              <a:buChar char="•"/>
            </a:pPr>
            <a:r>
              <a:rPr lang="en-US" altLang="en-US" sz="3000" b="1" dirty="0">
                <a:latin typeface="Calibri" panose="020F0502020204030204" pitchFamily="34" charset="0"/>
              </a:rPr>
              <a:t>465 + homeless prevention/rapid re-housing assistance ended 2012 (HPRP)</a:t>
            </a:r>
          </a:p>
          <a:p>
            <a:pPr marL="255588" algn="ctr">
              <a:spcBef>
                <a:spcPts val="1600"/>
              </a:spcBef>
              <a:buSzPct val="120000"/>
              <a:buNone/>
            </a:pPr>
            <a:endParaRPr lang="en-US" altLang="en-US" sz="3000" b="1" dirty="0">
              <a:latin typeface="Calibri" panose="020F0502020204030204" pitchFamily="34" charset="0"/>
            </a:endParaRPr>
          </a:p>
          <a:p>
            <a:pPr algn="ctr">
              <a:buSzPct val="120000"/>
              <a:buFont typeface="Arial" pitchFamily="34" charset="0"/>
              <a:buChar char="•"/>
            </a:pPr>
            <a:r>
              <a:rPr lang="en-US" altLang="en-US" sz="3000" b="1" dirty="0">
                <a:latin typeface="Calibri" panose="020F0502020204030204" pitchFamily="34" charset="0"/>
              </a:rPr>
              <a:t>220+ homeless prevention/rapid re-housing   assistance began 2012 (ESG) </a:t>
            </a:r>
          </a:p>
          <a:p>
            <a:pPr algn="ctr">
              <a:buSzPct val="120000"/>
              <a:buFont typeface="Arial" pitchFamily="34" charset="0"/>
              <a:buChar char="•"/>
            </a:pPr>
            <a:endParaRPr lang="en-US" altLang="en-US" sz="3000" b="1" dirty="0">
              <a:latin typeface="Calibri" panose="020F0502020204030204" pitchFamily="34" charset="0"/>
            </a:endParaRPr>
          </a:p>
          <a:p>
            <a:pPr marL="255588" algn="ctr" eaLnBrk="1" hangingPunct="1">
              <a:spcBef>
                <a:spcPts val="1600"/>
              </a:spcBef>
              <a:buSzPct val="120000"/>
              <a:buFont typeface="Arial" pitchFamily="34" charset="0"/>
              <a:buChar char="•"/>
            </a:pPr>
            <a:r>
              <a:rPr lang="en-US" altLang="en-US" sz="3000" b="1" dirty="0">
                <a:latin typeface="Calibri" panose="020F0502020204030204" pitchFamily="34" charset="0"/>
              </a:rPr>
              <a:t>Less than 5% recidivism rate</a:t>
            </a:r>
          </a:p>
          <a:p>
            <a:pPr marL="255588" eaLnBrk="1" hangingPunct="1">
              <a:lnSpc>
                <a:spcPct val="95000"/>
              </a:lnSpc>
              <a:spcBef>
                <a:spcPts val="1900"/>
              </a:spcBef>
              <a:buSzPct val="120000"/>
              <a:buFont typeface="Arial" pitchFamily="34" charset="0"/>
              <a:buChar char="•"/>
            </a:pPr>
            <a:endParaRPr lang="en-US" altLang="en-US" sz="3200" b="1" dirty="0">
              <a:latin typeface="Tw Cen MT" pitchFamily="34" charset="0"/>
            </a:endParaRPr>
          </a:p>
          <a:p>
            <a:pPr marL="0" indent="0" eaLnBrk="1" hangingPunct="1">
              <a:lnSpc>
                <a:spcPct val="95000"/>
              </a:lnSpc>
              <a:spcBef>
                <a:spcPts val="1900"/>
              </a:spcBef>
              <a:buSzPct val="120000"/>
              <a:buNone/>
            </a:pPr>
            <a:endParaRPr lang="en-US" altLang="en-US" sz="3200" b="1" dirty="0">
              <a:latin typeface="Tw Cen MT" pitchFamily="34" charset="0"/>
            </a:endParaRPr>
          </a:p>
        </p:txBody>
      </p:sp>
    </p:spTree>
  </p:cSld>
  <p:clrMapOvr>
    <a:masterClrMapping/>
  </p:clrMapOvr>
  <p:transition spd="slow">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612775" y="228600"/>
            <a:ext cx="8153400" cy="1219200"/>
          </a:xfrm>
        </p:spPr>
        <p:txBody>
          <a:bodyPr>
            <a:noAutofit/>
          </a:bodyPr>
          <a:lstStyle/>
          <a:p>
            <a:pPr algn="ctr" eaLnBrk="1" hangingPunct="1"/>
            <a:r>
              <a:rPr lang="en-US" altLang="en-US" sz="6000" b="1" dirty="0">
                <a:solidFill>
                  <a:srgbClr val="0070C0"/>
                </a:solidFill>
                <a:latin typeface="Times New Roman" pitchFamily="18" charset="0"/>
                <a:cs typeface="Times New Roman" pitchFamily="18" charset="0"/>
              </a:rPr>
              <a:t/>
            </a:r>
            <a:br>
              <a:rPr lang="en-US" altLang="en-US" sz="6000" b="1" dirty="0">
                <a:solidFill>
                  <a:srgbClr val="0070C0"/>
                </a:solidFill>
                <a:latin typeface="Times New Roman" pitchFamily="18" charset="0"/>
                <a:cs typeface="Times New Roman" pitchFamily="18" charset="0"/>
              </a:rPr>
            </a:br>
            <a:r>
              <a:rPr lang="en-US" altLang="en-US" sz="6000" b="1" dirty="0">
                <a:solidFill>
                  <a:srgbClr val="0070C0"/>
                </a:solidFill>
                <a:latin typeface="Times New Roman" pitchFamily="18" charset="0"/>
                <a:cs typeface="Times New Roman" pitchFamily="18" charset="0"/>
              </a:rPr>
              <a:t/>
            </a:r>
            <a:br>
              <a:rPr lang="en-US" altLang="en-US" sz="6000" b="1" dirty="0">
                <a:solidFill>
                  <a:srgbClr val="0070C0"/>
                </a:solidFill>
                <a:latin typeface="Times New Roman" pitchFamily="18" charset="0"/>
                <a:cs typeface="Times New Roman" pitchFamily="18" charset="0"/>
              </a:rPr>
            </a:br>
            <a:r>
              <a:rPr lang="en-US" altLang="en-US" sz="6000" b="1" dirty="0">
                <a:solidFill>
                  <a:srgbClr val="0070C0"/>
                </a:solidFill>
                <a:latin typeface="Times New Roman" pitchFamily="18" charset="0"/>
                <a:cs typeface="Times New Roman" pitchFamily="18" charset="0"/>
              </a:rPr>
              <a:t>Getting to </a:t>
            </a:r>
            <a:r>
              <a:rPr lang="en-US" altLang="en-US" sz="6000" b="1" dirty="0">
                <a:solidFill>
                  <a:schemeClr val="accent1"/>
                </a:solidFill>
                <a:latin typeface="Times New Roman" pitchFamily="18" charset="0"/>
                <a:cs typeface="Times New Roman" pitchFamily="18" charset="0"/>
              </a:rPr>
              <a:t>Zero</a:t>
            </a:r>
            <a:r>
              <a:rPr lang="en-US" altLang="en-US" sz="6000" b="1" dirty="0">
                <a:latin typeface="Tw Cen MT" pitchFamily="34" charset="0"/>
              </a:rPr>
              <a:t>*</a:t>
            </a:r>
          </a:p>
        </p:txBody>
      </p:sp>
      <p:sp>
        <p:nvSpPr>
          <p:cNvPr id="17412" name="Footer Placeholder 3"/>
          <p:cNvSpPr>
            <a:spLocks noGrp="1"/>
          </p:cNvSpPr>
          <p:nvPr>
            <p:ph type="ftr" sz="quarter" idx="11"/>
          </p:nvPr>
        </p:nvSpPr>
        <p:spPr bwMode="auto">
          <a:xfrm>
            <a:off x="1817688" y="6248400"/>
            <a:ext cx="5421312"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17410" name="Content Placeholder 3"/>
          <p:cNvSpPr>
            <a:spLocks noGrp="1"/>
          </p:cNvSpPr>
          <p:nvPr>
            <p:ph sz="quarter" idx="1"/>
          </p:nvPr>
        </p:nvSpPr>
        <p:spPr>
          <a:xfrm>
            <a:off x="533400" y="1676400"/>
            <a:ext cx="7848600" cy="4343400"/>
          </a:xfrm>
          <a:solidFill>
            <a:schemeClr val="accent1">
              <a:lumMod val="20000"/>
              <a:lumOff val="80000"/>
            </a:schemeClr>
          </a:solidFill>
        </p:spPr>
        <p:txBody>
          <a:bodyPr>
            <a:normAutofit fontScale="47500" lnSpcReduction="20000"/>
          </a:bodyPr>
          <a:lstStyle/>
          <a:p>
            <a:pPr marL="0" indent="0" algn="ctr">
              <a:lnSpc>
                <a:spcPct val="170000"/>
              </a:lnSpc>
              <a:spcBef>
                <a:spcPts val="1900"/>
              </a:spcBef>
              <a:buSzPct val="120000"/>
              <a:buNone/>
            </a:pPr>
            <a:r>
              <a:rPr lang="en-US" altLang="en-US" sz="5900" b="1" dirty="0">
                <a:solidFill>
                  <a:schemeClr val="accent2">
                    <a:lumMod val="50000"/>
                  </a:schemeClr>
                </a:solidFill>
                <a:latin typeface="Times New Roman" pitchFamily="18" charset="0"/>
                <a:cs typeface="Times New Roman" pitchFamily="18" charset="0"/>
              </a:rPr>
              <a:t>Ending chronic homelessness takes </a:t>
            </a:r>
            <a:r>
              <a:rPr lang="en-US" altLang="en-US" sz="5900" b="1" i="1" dirty="0">
                <a:solidFill>
                  <a:schemeClr val="accent1"/>
                </a:solidFill>
                <a:latin typeface="Times New Roman" pitchFamily="18" charset="0"/>
                <a:cs typeface="Times New Roman" pitchFamily="18" charset="0"/>
              </a:rPr>
              <a:t>political will, leadership, collaboration </a:t>
            </a:r>
            <a:r>
              <a:rPr lang="en-US" altLang="en-US" sz="5900" b="1" dirty="0">
                <a:solidFill>
                  <a:schemeClr val="accent2">
                    <a:lumMod val="50000"/>
                  </a:schemeClr>
                </a:solidFill>
                <a:latin typeface="Times New Roman" pitchFamily="18" charset="0"/>
                <a:cs typeface="Times New Roman" pitchFamily="18" charset="0"/>
              </a:rPr>
              <a:t>and </a:t>
            </a:r>
            <a:r>
              <a:rPr lang="en-US" altLang="en-US" sz="5900" b="1" i="1" dirty="0">
                <a:solidFill>
                  <a:schemeClr val="accent1"/>
                </a:solidFill>
                <a:latin typeface="Times New Roman" pitchFamily="18" charset="0"/>
                <a:cs typeface="Times New Roman" pitchFamily="18" charset="0"/>
              </a:rPr>
              <a:t>coordination </a:t>
            </a:r>
            <a:r>
              <a:rPr lang="en-US" altLang="en-US" sz="5900" b="1" dirty="0">
                <a:solidFill>
                  <a:schemeClr val="accent2">
                    <a:lumMod val="50000"/>
                  </a:schemeClr>
                </a:solidFill>
                <a:latin typeface="Times New Roman" pitchFamily="18" charset="0"/>
                <a:cs typeface="Times New Roman" pitchFamily="18" charset="0"/>
              </a:rPr>
              <a:t>among multiple state and local programs to</a:t>
            </a:r>
            <a:r>
              <a:rPr lang="en-US" altLang="en-US" sz="5900" b="1" dirty="0">
                <a:latin typeface="Times New Roman" pitchFamily="18" charset="0"/>
                <a:cs typeface="Times New Roman" pitchFamily="18" charset="0"/>
              </a:rPr>
              <a:t> </a:t>
            </a:r>
            <a:r>
              <a:rPr lang="en-US" altLang="en-US" sz="5900" b="1" i="1" dirty="0">
                <a:solidFill>
                  <a:schemeClr val="accent1"/>
                </a:solidFill>
                <a:latin typeface="Times New Roman" pitchFamily="18" charset="0"/>
                <a:cs typeface="Times New Roman" pitchFamily="18" charset="0"/>
              </a:rPr>
              <a:t>align resources</a:t>
            </a:r>
            <a:r>
              <a:rPr lang="en-US" altLang="en-US" sz="5900" b="1" dirty="0">
                <a:latin typeface="Times New Roman" pitchFamily="18" charset="0"/>
                <a:cs typeface="Times New Roman" pitchFamily="18" charset="0"/>
              </a:rPr>
              <a:t> </a:t>
            </a:r>
            <a:r>
              <a:rPr lang="en-US" altLang="en-US" sz="5900" b="1" dirty="0">
                <a:solidFill>
                  <a:schemeClr val="accent2">
                    <a:lumMod val="50000"/>
                  </a:schemeClr>
                </a:solidFill>
                <a:latin typeface="Times New Roman" pitchFamily="18" charset="0"/>
                <a:cs typeface="Times New Roman" pitchFamily="18" charset="0"/>
              </a:rPr>
              <a:t>for housing and supportive services</a:t>
            </a:r>
          </a:p>
          <a:p>
            <a:pPr marL="255588">
              <a:lnSpc>
                <a:spcPct val="95000"/>
              </a:lnSpc>
              <a:spcBef>
                <a:spcPts val="1900"/>
              </a:spcBef>
              <a:buSzPct val="120000"/>
              <a:buFont typeface="Arial" pitchFamily="34" charset="0"/>
              <a:buChar char="•"/>
            </a:pPr>
            <a:endParaRPr lang="en-US" altLang="en-US" sz="3200" b="1" dirty="0">
              <a:latin typeface="Calibri" panose="020F0502020204030204" pitchFamily="34" charset="0"/>
            </a:endParaRPr>
          </a:p>
          <a:p>
            <a:pPr marL="365760" lvl="1" indent="0">
              <a:lnSpc>
                <a:spcPct val="95000"/>
              </a:lnSpc>
              <a:spcBef>
                <a:spcPts val="1900"/>
              </a:spcBef>
              <a:buSzPct val="120000"/>
              <a:buNone/>
            </a:pPr>
            <a:r>
              <a:rPr lang="en-US" altLang="en-US" sz="3800" b="1" dirty="0">
                <a:latin typeface="Calibri" panose="020F0502020204030204" pitchFamily="34" charset="0"/>
              </a:rPr>
              <a:t>* Adapted from USICH 10 Strategies to End Chronic Homelessness</a:t>
            </a:r>
          </a:p>
        </p:txBody>
      </p:sp>
    </p:spTree>
  </p:cSld>
  <p:clrMapOvr>
    <a:masterClrMapping/>
  </p:clrMapOvr>
  <p:transition spd="slow">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0070C0"/>
                </a:solidFill>
              </a:rPr>
              <a:t>PIT Data Chronic Homelessness 2010-2016</a:t>
            </a:r>
          </a:p>
        </p:txBody>
      </p:sp>
      <p:sp>
        <p:nvSpPr>
          <p:cNvPr id="3" name="Footer Placeholder 2"/>
          <p:cNvSpPr>
            <a:spLocks noGrp="1"/>
          </p:cNvSpPr>
          <p:nvPr>
            <p:ph type="ftr" sz="quarter" idx="12"/>
          </p:nvPr>
        </p:nvSpPr>
        <p:spPr/>
        <p:txBody>
          <a:bodyPr/>
          <a:lstStyle/>
          <a:p>
            <a:pPr>
              <a:defRPr/>
            </a:pPr>
            <a:r>
              <a:rPr lang="en-US" dirty="0"/>
              <a:t>Bergen County Housing, Health and Humans Services Center</a:t>
            </a:r>
          </a:p>
        </p:txBody>
      </p:sp>
      <p:pic>
        <p:nvPicPr>
          <p:cNvPr id="1026" name="Picture 1" descr="https://lh5.googleusercontent.com/ktIN6jWwSwmOcNyEm7yqGYXJwecRyn64oZi2VZFHXUWKiWvxJko0OTrreMDVbGa5_aFfKqNkpRformOdMgvvgcLpart880nwtqnYfL4Rwi5OX9N5Q3VDhSuNszfJlGQ7zg"/>
          <p:cNvPicPr>
            <a:picLocks noChangeAspect="1" noChangeArrowheads="1"/>
          </p:cNvPicPr>
          <p:nvPr/>
        </p:nvPicPr>
        <p:blipFill>
          <a:blip r:embed="rId2"/>
          <a:srcRect/>
          <a:stretch>
            <a:fillRect/>
          </a:stretch>
        </p:blipFill>
        <p:spPr bwMode="auto">
          <a:xfrm>
            <a:off x="457200" y="1752600"/>
            <a:ext cx="7467600" cy="4038600"/>
          </a:xfrm>
          <a:prstGeom prst="rect">
            <a:avLst/>
          </a:prstGeom>
          <a:noFill/>
          <a:ln w="9525">
            <a:noFill/>
            <a:miter lim="800000"/>
            <a:headEnd/>
            <a:tailEnd/>
          </a:ln>
        </p:spPr>
      </p:pic>
    </p:spTree>
  </p:cSld>
  <p:clrMapOvr>
    <a:masterClrMapping/>
  </p:clrMapOvr>
  <p:transition spd="slow">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fontAlgn="auto">
              <a:spcAft>
                <a:spcPts val="0"/>
              </a:spcAft>
              <a:defRPr/>
            </a:pPr>
            <a:r>
              <a:rPr lang="en-US" sz="3200" b="1" i="1" dirty="0">
                <a:solidFill>
                  <a:schemeClr val="accent1">
                    <a:lumMod val="50000"/>
                  </a:schemeClr>
                </a:solidFill>
                <a:latin typeface="Times New Roman" pitchFamily="18" charset="0"/>
                <a:cs typeface="Times New Roman" pitchFamily="18" charset="0"/>
              </a:rPr>
              <a:t>it takes a village…</a:t>
            </a:r>
            <a:r>
              <a:rPr lang="en-US" sz="3200" b="1" i="1" dirty="0">
                <a:solidFill>
                  <a:schemeClr val="tx1"/>
                </a:solidFill>
                <a:latin typeface="Times New Roman" pitchFamily="18" charset="0"/>
                <a:cs typeface="Times New Roman" pitchFamily="18" charset="0"/>
              </a:rPr>
              <a:t/>
            </a:r>
            <a:br>
              <a:rPr lang="en-US" sz="3200" b="1" i="1" dirty="0">
                <a:solidFill>
                  <a:schemeClr val="tx1"/>
                </a:solidFill>
                <a:latin typeface="Times New Roman" pitchFamily="18" charset="0"/>
                <a:cs typeface="Times New Roman" pitchFamily="18" charset="0"/>
              </a:rPr>
            </a:br>
            <a:r>
              <a:rPr lang="en-US" sz="3600" b="1" dirty="0">
                <a:solidFill>
                  <a:schemeClr val="accent2">
                    <a:lumMod val="75000"/>
                  </a:schemeClr>
                </a:solidFill>
                <a:latin typeface="Times New Roman" pitchFamily="18" charset="0"/>
                <a:cs typeface="Times New Roman" pitchFamily="18" charset="0"/>
              </a:rPr>
              <a:t>Case Study: Ms. M</a:t>
            </a:r>
          </a:p>
        </p:txBody>
      </p:sp>
      <p:sp>
        <p:nvSpPr>
          <p:cNvPr id="15363" name="Footer Placeholder 2"/>
          <p:cNvSpPr>
            <a:spLocks noGrp="1"/>
          </p:cNvSpPr>
          <p:nvPr>
            <p:ph type="ftr" sz="quarter" idx="11"/>
          </p:nvPr>
        </p:nvSpPr>
        <p:spPr bwMode="auto">
          <a:xfrm rot="5400000">
            <a:off x="6610721" y="4085856"/>
            <a:ext cx="3581400" cy="7436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 dirty="0">
                <a:solidFill>
                  <a:schemeClr val="tx2"/>
                </a:solidFill>
              </a:rPr>
              <a:t>Bergen County Housing, Health and Humans Services Center</a:t>
            </a:r>
          </a:p>
        </p:txBody>
      </p:sp>
      <p:sp>
        <p:nvSpPr>
          <p:cNvPr id="9" name="Content Placeholder 8"/>
          <p:cNvSpPr>
            <a:spLocks noGrp="1"/>
          </p:cNvSpPr>
          <p:nvPr>
            <p:ph sz="quarter" idx="2"/>
          </p:nvPr>
        </p:nvSpPr>
        <p:spPr/>
        <p:txBody>
          <a:bodyPr>
            <a:normAutofit lnSpcReduction="10000"/>
          </a:bodyPr>
          <a:lstStyle/>
          <a:p>
            <a:pPr marL="274320" indent="-274320" fontAlgn="auto">
              <a:spcAft>
                <a:spcPts val="0"/>
              </a:spcAft>
              <a:buFont typeface="Wingdings"/>
              <a:buChar char=""/>
              <a:defRPr/>
            </a:pPr>
            <a:r>
              <a:rPr lang="en-US" dirty="0">
                <a:latin typeface="Calibri" panose="020F0502020204030204" pitchFamily="34" charset="0"/>
              </a:rPr>
              <a:t>Very long hx of psychiatric inpatient (state hospital), past group homes and long homelessness.</a:t>
            </a:r>
          </a:p>
          <a:p>
            <a:pPr marL="274320" indent="-274320" fontAlgn="auto">
              <a:spcAft>
                <a:spcPts val="0"/>
              </a:spcAft>
              <a:buFont typeface="Wingdings"/>
              <a:buChar char=""/>
              <a:defRPr/>
            </a:pPr>
            <a:r>
              <a:rPr lang="en-US" dirty="0">
                <a:latin typeface="Calibri" panose="020F0502020204030204" pitchFamily="34" charset="0"/>
              </a:rPr>
              <a:t>Significant issue with immigration documents</a:t>
            </a:r>
          </a:p>
          <a:p>
            <a:pPr marL="274320" indent="-274320" fontAlgn="auto">
              <a:spcAft>
                <a:spcPts val="0"/>
              </a:spcAft>
              <a:buFont typeface="Wingdings"/>
              <a:buChar char=""/>
              <a:defRPr/>
            </a:pPr>
            <a:r>
              <a:rPr lang="en-US" dirty="0">
                <a:latin typeface="Calibri" panose="020F0502020204030204" pitchFamily="34" charset="0"/>
              </a:rPr>
              <a:t>Very visible presence</a:t>
            </a:r>
          </a:p>
          <a:p>
            <a:pPr marL="274320" indent="-274320" fontAlgn="auto">
              <a:spcAft>
                <a:spcPts val="0"/>
              </a:spcAft>
              <a:buFont typeface="Wingdings"/>
              <a:buChar char=""/>
              <a:defRPr/>
            </a:pPr>
            <a:r>
              <a:rPr lang="en-US" dirty="0">
                <a:latin typeface="Calibri" panose="020F0502020204030204" pitchFamily="34" charset="0"/>
              </a:rPr>
              <a:t>Nomadic</a:t>
            </a:r>
          </a:p>
          <a:p>
            <a:pPr marL="274320" indent="-274320" fontAlgn="auto">
              <a:spcAft>
                <a:spcPts val="0"/>
              </a:spcAft>
              <a:buFont typeface="Wingdings"/>
              <a:buChar char=""/>
              <a:defRPr/>
            </a:pPr>
            <a:r>
              <a:rPr lang="en-US" dirty="0">
                <a:latin typeface="Calibri" panose="020F0502020204030204" pitchFamily="34" charset="0"/>
              </a:rPr>
              <a:t>Sporadic contact</a:t>
            </a:r>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p:txBody>
      </p:sp>
      <p:sp>
        <p:nvSpPr>
          <p:cNvPr id="11" name="Content Placeholder 10"/>
          <p:cNvSpPr>
            <a:spLocks noGrp="1"/>
          </p:cNvSpPr>
          <p:nvPr>
            <p:ph sz="quarter" idx="4"/>
          </p:nvPr>
        </p:nvSpPr>
        <p:spPr/>
        <p:txBody>
          <a:bodyPr>
            <a:normAutofit fontScale="92500" lnSpcReduction="20000"/>
          </a:bodyPr>
          <a:lstStyle/>
          <a:p>
            <a:pPr marL="274320" indent="-274320" fontAlgn="auto">
              <a:spcAft>
                <a:spcPts val="0"/>
              </a:spcAft>
              <a:buFont typeface="Wingdings"/>
              <a:buChar char=""/>
              <a:defRPr/>
            </a:pPr>
            <a:r>
              <a:rPr lang="en-US" dirty="0">
                <a:latin typeface="Calibri" panose="020F0502020204030204" pitchFamily="34" charset="0"/>
              </a:rPr>
              <a:t>Take a knee/negotiation</a:t>
            </a:r>
          </a:p>
          <a:p>
            <a:pPr marL="274320" indent="-274320" fontAlgn="auto">
              <a:spcAft>
                <a:spcPts val="0"/>
              </a:spcAft>
              <a:buFont typeface="Wingdings"/>
              <a:buChar char=""/>
              <a:defRPr/>
            </a:pPr>
            <a:r>
              <a:rPr lang="en-US" dirty="0">
                <a:latin typeface="Calibri" panose="020F0502020204030204" pitchFamily="34" charset="0"/>
              </a:rPr>
              <a:t>Collaboration-Senator M</a:t>
            </a:r>
          </a:p>
          <a:p>
            <a:pPr marL="274320" indent="-274320" fontAlgn="auto">
              <a:spcAft>
                <a:spcPts val="0"/>
              </a:spcAft>
              <a:buFont typeface="Wingdings"/>
              <a:buChar char=""/>
              <a:defRPr/>
            </a:pPr>
            <a:r>
              <a:rPr lang="en-US" dirty="0">
                <a:latin typeface="Calibri" panose="020F0502020204030204" pitchFamily="34" charset="0"/>
              </a:rPr>
              <a:t>Low barrier-no barrier</a:t>
            </a:r>
          </a:p>
          <a:p>
            <a:pPr marL="274320" indent="-274320" fontAlgn="auto">
              <a:spcAft>
                <a:spcPts val="0"/>
              </a:spcAft>
              <a:buFont typeface="Wingdings"/>
              <a:buChar char=""/>
              <a:defRPr/>
            </a:pPr>
            <a:r>
              <a:rPr lang="en-US" dirty="0">
                <a:latin typeface="Calibri" panose="020F0502020204030204" pitchFamily="34" charset="0"/>
              </a:rPr>
              <a:t>Bad day vs. good day</a:t>
            </a:r>
          </a:p>
          <a:p>
            <a:pPr marL="274320" indent="-274320" fontAlgn="auto">
              <a:spcAft>
                <a:spcPts val="0"/>
              </a:spcAft>
              <a:buFont typeface="Wingdings"/>
              <a:buChar char=""/>
              <a:defRPr/>
            </a:pPr>
            <a:r>
              <a:rPr lang="en-US" dirty="0">
                <a:latin typeface="Calibri" panose="020F0502020204030204" pitchFamily="34" charset="0"/>
              </a:rPr>
              <a:t>Whose your BFF?</a:t>
            </a:r>
          </a:p>
          <a:p>
            <a:pPr marL="274320" indent="-274320" fontAlgn="auto">
              <a:spcAft>
                <a:spcPts val="0"/>
              </a:spcAft>
              <a:buFont typeface="Wingdings"/>
              <a:buChar char=""/>
              <a:defRPr/>
            </a:pPr>
            <a:r>
              <a:rPr lang="en-US" dirty="0">
                <a:latin typeface="Calibri" panose="020F0502020204030204" pitchFamily="34" charset="0"/>
              </a:rPr>
              <a:t>Length of stay-plan </a:t>
            </a:r>
          </a:p>
          <a:p>
            <a:pPr marL="274320" indent="-274320" fontAlgn="auto">
              <a:spcAft>
                <a:spcPts val="0"/>
              </a:spcAft>
              <a:buFont typeface="Wingdings"/>
              <a:buChar char=""/>
              <a:defRPr/>
            </a:pPr>
            <a:r>
              <a:rPr lang="en-US" dirty="0">
                <a:latin typeface="Calibri" panose="020F0502020204030204" pitchFamily="34" charset="0"/>
              </a:rPr>
              <a:t>Transparency and constant communication</a:t>
            </a:r>
          </a:p>
          <a:p>
            <a:pPr marL="274320" indent="-274320" fontAlgn="auto">
              <a:spcAft>
                <a:spcPts val="0"/>
              </a:spcAft>
              <a:buFont typeface="Wingdings"/>
              <a:buChar char=""/>
              <a:defRPr/>
            </a:pPr>
            <a:r>
              <a:rPr lang="en-US" dirty="0">
                <a:latin typeface="Calibri" panose="020F0502020204030204" pitchFamily="34" charset="0"/>
              </a:rPr>
              <a:t>Incentives </a:t>
            </a:r>
          </a:p>
          <a:p>
            <a:pPr marL="274320" indent="-274320" fontAlgn="auto">
              <a:spcAft>
                <a:spcPts val="0"/>
              </a:spcAft>
              <a:buFont typeface="Wingdings"/>
              <a:buChar char=""/>
              <a:defRPr/>
            </a:pPr>
            <a:r>
              <a:rPr lang="en-US" dirty="0">
                <a:latin typeface="Calibri" panose="020F0502020204030204" pitchFamily="34" charset="0"/>
              </a:rPr>
              <a:t>Fight isolation-safety net-touchstone</a:t>
            </a:r>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p:txBody>
      </p:sp>
      <p:sp>
        <p:nvSpPr>
          <p:cNvPr id="15366" name="Text Placeholder 7"/>
          <p:cNvSpPr>
            <a:spLocks noGrp="1"/>
          </p:cNvSpPr>
          <p:nvPr>
            <p:ph type="body" sz="quarter" idx="1"/>
          </p:nvPr>
        </p:nvSpPr>
        <p:spPr>
          <a:xfrm>
            <a:off x="571500" y="1570038"/>
            <a:ext cx="3695700" cy="658812"/>
          </a:xfrm>
          <a:scene3d>
            <a:camera prst="orthographicFront"/>
            <a:lightRig rig="threePt" dir="t"/>
          </a:scene3d>
          <a:sp3d>
            <a:bevelT/>
          </a:sp3d>
        </p:spPr>
        <p:txBody>
          <a:bodyPr/>
          <a:lstStyle/>
          <a:p>
            <a:r>
              <a:rPr lang="en-US" altLang="en-US" dirty="0"/>
              <a:t>                  </a:t>
            </a:r>
            <a:r>
              <a:rPr lang="en-US" altLang="en-US" sz="2800" dirty="0">
                <a:latin typeface="Times New Roman" panose="02020603050405020304" pitchFamily="18" charset="0"/>
                <a:cs typeface="Times New Roman" panose="02020603050405020304" pitchFamily="18" charset="0"/>
              </a:rPr>
              <a:t>Ms. M</a:t>
            </a:r>
          </a:p>
        </p:txBody>
      </p:sp>
      <p:sp>
        <p:nvSpPr>
          <p:cNvPr id="15367" name="Text Placeholder 9"/>
          <p:cNvSpPr>
            <a:spLocks noGrp="1"/>
          </p:cNvSpPr>
          <p:nvPr>
            <p:ph type="body" sz="quarter" idx="3"/>
          </p:nvPr>
        </p:nvSpPr>
        <p:spPr>
          <a:xfrm>
            <a:off x="4495800" y="1570038"/>
            <a:ext cx="3781426" cy="658812"/>
          </a:xfrm>
          <a:scene3d>
            <a:camera prst="orthographicFront"/>
            <a:lightRig rig="threePt" dir="t"/>
          </a:scene3d>
          <a:sp3d>
            <a:bevelT/>
          </a:sp3d>
        </p:spPr>
        <p:txBody>
          <a:bodyPr/>
          <a:lstStyle/>
          <a:p>
            <a:r>
              <a:rPr lang="en-US" altLang="en-US" dirty="0"/>
              <a:t>   </a:t>
            </a:r>
            <a:r>
              <a:rPr lang="en-US" altLang="en-US" sz="2800" dirty="0">
                <a:latin typeface="Times New Roman" panose="02020603050405020304" pitchFamily="18" charset="0"/>
                <a:cs typeface="Times New Roman" panose="02020603050405020304" pitchFamily="18" charset="0"/>
              </a:rPr>
              <a:t>  Process (7 Years)</a:t>
            </a:r>
          </a:p>
        </p:txBody>
      </p:sp>
    </p:spTree>
    <p:extLst>
      <p:ext uri="{BB962C8B-B14F-4D97-AF65-F5344CB8AC3E}">
        <p14:creationId xmlns:p14="http://schemas.microsoft.com/office/powerpoint/2010/main" val="3104637291"/>
      </p:ext>
    </p:extLst>
  </p:cSld>
  <p:clrMapOvr>
    <a:masterClrMapping/>
  </p:clrMapOvr>
  <p:transition spd="slow">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Criteria</a:t>
            </a:r>
            <a:r>
              <a:rPr lang="en-US" b="1" dirty="0">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for Ending Veteran Homelessness (</a:t>
            </a:r>
            <a:r>
              <a:rPr lang="en-US" b="1" dirty="0">
                <a:solidFill>
                  <a:schemeClr val="accent1">
                    <a:lumMod val="75000"/>
                  </a:schemeClr>
                </a:solidFill>
                <a:latin typeface="Times New Roman" panose="02020603050405020304" pitchFamily="18" charset="0"/>
                <a:cs typeface="Times New Roman" panose="02020603050405020304" pitchFamily="18" charset="0"/>
              </a:rPr>
              <a:t>USICH</a:t>
            </a:r>
            <a:r>
              <a:rPr lang="en-US" b="1" dirty="0">
                <a:solidFill>
                  <a:srgbClr val="0070C0"/>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2016</a:t>
            </a:r>
            <a:r>
              <a:rPr lang="en-US" b="1" dirty="0">
                <a:solidFill>
                  <a:srgbClr val="0070C0"/>
                </a:solidFill>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2"/>
          </p:nvPr>
        </p:nvSpPr>
        <p:spPr>
          <a:xfrm rot="5400000">
            <a:off x="6129893" y="3192013"/>
            <a:ext cx="4605920" cy="50694"/>
          </a:xfrm>
        </p:spPr>
        <p:txBody>
          <a:bodyPr/>
          <a:lstStyle/>
          <a:p>
            <a:pPr>
              <a:defRPr/>
            </a:pPr>
            <a:r>
              <a:rPr lang="en-US" dirty="0"/>
              <a:t>Bergen </a:t>
            </a:r>
            <a:r>
              <a:rPr lang="en-US" sz="1000" dirty="0"/>
              <a:t>County</a:t>
            </a:r>
            <a:r>
              <a:rPr lang="en-US" dirty="0"/>
              <a:t> Housing, Health and Humans Services Center</a:t>
            </a:r>
          </a:p>
        </p:txBody>
      </p:sp>
      <p:sp>
        <p:nvSpPr>
          <p:cNvPr id="5" name="Rectangle 4"/>
          <p:cNvSpPr/>
          <p:nvPr/>
        </p:nvSpPr>
        <p:spPr>
          <a:xfrm>
            <a:off x="466344" y="1550478"/>
            <a:ext cx="7458456" cy="4755148"/>
          </a:xfrm>
          <a:prstGeom prst="rect">
            <a:avLst/>
          </a:prstGeom>
          <a:solidFill>
            <a:schemeClr val="accent1">
              <a:lumMod val="20000"/>
              <a:lumOff val="80000"/>
            </a:schemeClr>
          </a:solidFill>
        </p:spPr>
        <p:txBody>
          <a:bodyPr wrap="square">
            <a:spAutoFit/>
          </a:bodyPr>
          <a:lstStyle/>
          <a:p>
            <a:pPr marL="342900" indent="-342900">
              <a:lnSpc>
                <a:spcPct val="150000"/>
              </a:lnSpc>
              <a:buFont typeface="+mj-lt"/>
              <a:buAutoNum type="arabicPeriod"/>
            </a:pPr>
            <a:r>
              <a:rPr lang="en-US" dirty="0"/>
              <a:t>The community has identified all Veterans experiencing homelessness. </a:t>
            </a:r>
          </a:p>
          <a:p>
            <a:pPr marL="342900" indent="-342900">
              <a:lnSpc>
                <a:spcPct val="150000"/>
              </a:lnSpc>
              <a:buFont typeface="+mj-lt"/>
              <a:buAutoNum type="arabicPeriod"/>
            </a:pPr>
            <a:r>
              <a:rPr lang="en-US" dirty="0"/>
              <a:t>The community provides shelter immediately to any Veteran experiencing unsheltered homelessness who wants it. </a:t>
            </a:r>
          </a:p>
          <a:p>
            <a:pPr marL="342900" indent="-342900">
              <a:lnSpc>
                <a:spcPct val="150000"/>
              </a:lnSpc>
              <a:buFont typeface="+mj-lt"/>
              <a:buAutoNum type="arabicPeriod"/>
            </a:pPr>
            <a:r>
              <a:rPr lang="en-US" dirty="0"/>
              <a:t>The community provides service-intensive transitional housing only in limited instances. </a:t>
            </a:r>
          </a:p>
          <a:p>
            <a:pPr marL="342900" indent="-342900">
              <a:lnSpc>
                <a:spcPct val="150000"/>
              </a:lnSpc>
              <a:buFont typeface="+mj-lt"/>
              <a:buAutoNum type="arabicPeriod"/>
            </a:pPr>
            <a:r>
              <a:rPr lang="en-US" dirty="0"/>
              <a:t>The community has capacity to assist Veterans to swiftly move into permanent housing. </a:t>
            </a:r>
          </a:p>
          <a:p>
            <a:pPr marL="342900" indent="-342900">
              <a:lnSpc>
                <a:spcPct val="150000"/>
              </a:lnSpc>
              <a:buFont typeface="+mj-lt"/>
              <a:buAutoNum type="arabicPeriod"/>
            </a:pPr>
            <a:r>
              <a:rPr lang="en-US" dirty="0"/>
              <a:t>The community has resources, plans, partnerships, and system capacity in place should any Veteran become homeless or be at risk of homelessness in the future.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933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0944" y="609600"/>
            <a:ext cx="7966562" cy="1219200"/>
          </a:xfrm>
        </p:spPr>
        <p:txBody>
          <a:bodyPr>
            <a:noAutofit/>
          </a:bodyPr>
          <a:lstStyle/>
          <a:p>
            <a:pPr algn="ctr"/>
            <a:r>
              <a:rPr lang="en-US" sz="3200" b="1" dirty="0">
                <a:solidFill>
                  <a:srgbClr val="0070C0"/>
                </a:solidFill>
                <a:latin typeface="Times New Roman" pitchFamily="18" charset="0"/>
                <a:cs typeface="Times New Roman" pitchFamily="18" charset="0"/>
              </a:rPr>
              <a:t>Bergen County Ends Veteran Homelessness July 28, 2016</a:t>
            </a:r>
            <a:r>
              <a:rPr lang="en-US" sz="2800" b="1" dirty="0">
                <a:solidFill>
                  <a:srgbClr val="0070C0"/>
                </a:solidFill>
                <a:latin typeface="Times New Roman" pitchFamily="18" charset="0"/>
                <a:cs typeface="Times New Roman" pitchFamily="18" charset="0"/>
              </a:rPr>
              <a:t/>
            </a:r>
            <a:br>
              <a:rPr lang="en-US" sz="2800" b="1" dirty="0">
                <a:solidFill>
                  <a:srgbClr val="0070C0"/>
                </a:solidFill>
                <a:latin typeface="Times New Roman" pitchFamily="18" charset="0"/>
                <a:cs typeface="Times New Roman" pitchFamily="18" charset="0"/>
              </a:rPr>
            </a:br>
            <a:endParaRPr lang="en-US" sz="2800" b="1" dirty="0">
              <a:solidFill>
                <a:srgbClr val="0070C0"/>
              </a:solidFill>
              <a:latin typeface="Times New Roman" pitchFamily="18" charset="0"/>
              <a:cs typeface="Times New Roman" pitchFamily="18" charset="0"/>
            </a:endParaRPr>
          </a:p>
        </p:txBody>
      </p:sp>
      <p:sp>
        <p:nvSpPr>
          <p:cNvPr id="3" name="Footer Placeholder 2"/>
          <p:cNvSpPr>
            <a:spLocks noGrp="1"/>
          </p:cNvSpPr>
          <p:nvPr>
            <p:ph type="ftr" sz="quarter" idx="12"/>
          </p:nvPr>
        </p:nvSpPr>
        <p:spPr>
          <a:xfrm rot="5400000">
            <a:off x="6236573" y="2983627"/>
            <a:ext cx="4377320" cy="696066"/>
          </a:xfrm>
        </p:spPr>
        <p:txBody>
          <a:bodyPr/>
          <a:lstStyle/>
          <a:p>
            <a:pPr>
              <a:defRPr/>
            </a:pPr>
            <a:r>
              <a:rPr lang="en-US" dirty="0"/>
              <a:t>Bergen County Housing, Health and Humans Services Center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10320"/>
            <a:ext cx="7271341" cy="4419600"/>
          </a:xfrm>
          <a:prstGeom prst="rect">
            <a:avLst/>
          </a:prstGeom>
        </p:spPr>
      </p:pic>
    </p:spTree>
    <p:extLst>
      <p:ext uri="{BB962C8B-B14F-4D97-AF65-F5344CB8AC3E}">
        <p14:creationId xmlns:p14="http://schemas.microsoft.com/office/powerpoint/2010/main" val="4134799455"/>
      </p:ext>
    </p:extLst>
  </p:cSld>
  <p:clrMapOvr>
    <a:masterClrMapping/>
  </p:clrMapOvr>
  <p:transition spd="med">
    <p:wedge/>
    <p:sndAc>
      <p:stSnd>
        <p:snd r:embed="rId2" name="drumroll.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Criteria</a:t>
            </a:r>
            <a:r>
              <a:rPr lang="en-US" b="1" dirty="0">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for Ending Chronic Homelessness (</a:t>
            </a:r>
            <a:r>
              <a:rPr lang="en-US" b="1" dirty="0">
                <a:solidFill>
                  <a:schemeClr val="accent1">
                    <a:lumMod val="75000"/>
                  </a:schemeClr>
                </a:solidFill>
                <a:latin typeface="Times New Roman" panose="02020603050405020304" pitchFamily="18" charset="0"/>
                <a:cs typeface="Times New Roman" panose="02020603050405020304" pitchFamily="18" charset="0"/>
              </a:rPr>
              <a:t>USICH</a:t>
            </a:r>
            <a:r>
              <a:rPr lang="en-US" b="1" dirty="0">
                <a:solidFill>
                  <a:srgbClr val="0070C0"/>
                </a:solidFill>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cs typeface="Times New Roman" panose="02020603050405020304" pitchFamily="18" charset="0"/>
              </a:rPr>
              <a:t>2016</a:t>
            </a:r>
            <a:r>
              <a:rPr lang="en-US" b="1" dirty="0">
                <a:solidFill>
                  <a:srgbClr val="0070C0"/>
                </a:solidFill>
                <a:latin typeface="Times New Roman" panose="02020603050405020304" pitchFamily="18" charset="0"/>
                <a:cs typeface="Times New Roman" panose="02020603050405020304" pitchFamily="18" charset="0"/>
              </a:rPr>
              <a:t>)</a:t>
            </a:r>
          </a:p>
        </p:txBody>
      </p:sp>
      <p:sp>
        <p:nvSpPr>
          <p:cNvPr id="2" name="Footer Placeholder 1"/>
          <p:cNvSpPr>
            <a:spLocks noGrp="1"/>
          </p:cNvSpPr>
          <p:nvPr>
            <p:ph type="ftr" sz="quarter" idx="12"/>
          </p:nvPr>
        </p:nvSpPr>
        <p:spPr>
          <a:xfrm rot="5400000">
            <a:off x="6129893" y="3192013"/>
            <a:ext cx="4605920" cy="50694"/>
          </a:xfrm>
        </p:spPr>
        <p:txBody>
          <a:bodyPr/>
          <a:lstStyle/>
          <a:p>
            <a:pPr>
              <a:defRPr/>
            </a:pPr>
            <a:r>
              <a:rPr lang="en-US" dirty="0"/>
              <a:t>Bergen </a:t>
            </a:r>
            <a:r>
              <a:rPr lang="en-US" sz="1000" dirty="0"/>
              <a:t>County</a:t>
            </a:r>
            <a:r>
              <a:rPr lang="en-US" dirty="0"/>
              <a:t> Housing, Health and Humans Services Center</a:t>
            </a:r>
          </a:p>
        </p:txBody>
      </p:sp>
      <p:sp>
        <p:nvSpPr>
          <p:cNvPr id="5" name="Rectangle 4"/>
          <p:cNvSpPr/>
          <p:nvPr/>
        </p:nvSpPr>
        <p:spPr>
          <a:xfrm>
            <a:off x="466344" y="1550478"/>
            <a:ext cx="7458456" cy="5262979"/>
          </a:xfrm>
          <a:prstGeom prst="rect">
            <a:avLst/>
          </a:prstGeom>
          <a:solidFill>
            <a:schemeClr val="accent1">
              <a:lumMod val="20000"/>
              <a:lumOff val="80000"/>
            </a:schemeClr>
          </a:solidFill>
        </p:spPr>
        <p:txBody>
          <a:bodyPr wrap="square">
            <a:spAutoFit/>
          </a:bodyPr>
          <a:lstStyle/>
          <a:p>
            <a:pPr marL="342900" indent="-342900">
              <a:lnSpc>
                <a:spcPct val="150000"/>
              </a:lnSpc>
              <a:buFont typeface="+mj-lt"/>
              <a:buAutoNum type="arabicPeriod"/>
            </a:pPr>
            <a:r>
              <a:rPr lang="en-US" sz="1600" b="1" dirty="0">
                <a:solidFill>
                  <a:srgbClr val="000000"/>
                </a:solidFill>
                <a:latin typeface="Times New Roman" panose="02020603050405020304" pitchFamily="18" charset="0"/>
                <a:cs typeface="Times New Roman" panose="02020603050405020304" pitchFamily="18" charset="0"/>
              </a:rPr>
              <a:t>The community has identified and provided outreach to all individuals experiencing or at risk for chronic homelessness, and prevents chronic homelessness whenever possible. </a:t>
            </a:r>
          </a:p>
          <a:p>
            <a:pPr marL="342900" indent="-342900">
              <a:lnSpc>
                <a:spcPct val="150000"/>
              </a:lnSpc>
              <a:buFont typeface="+mj-lt"/>
              <a:buAutoNum type="arabicPeriod"/>
            </a:pPr>
            <a:r>
              <a:rPr lang="en-US" sz="1600" b="1" dirty="0">
                <a:latin typeface="Times New Roman" panose="02020603050405020304" pitchFamily="18" charset="0"/>
                <a:cs typeface="Times New Roman" panose="02020603050405020304" pitchFamily="18" charset="0"/>
              </a:rPr>
              <a:t>The community provides shelter/temporary accommodations immediately to anyone experiencing unsheltered chronic homelessness who wants it. </a:t>
            </a:r>
          </a:p>
          <a:p>
            <a:pPr marL="342900" indent="-342900">
              <a:lnSpc>
                <a:spcPct val="150000"/>
              </a:lnSpc>
              <a:buFont typeface="+mj-lt"/>
              <a:buAutoNum type="arabicPeriod"/>
            </a:pPr>
            <a:r>
              <a:rPr lang="en-US" sz="1600" b="1" dirty="0">
                <a:latin typeface="Times New Roman" panose="02020603050405020304" pitchFamily="18" charset="0"/>
                <a:cs typeface="Times New Roman" panose="02020603050405020304" pitchFamily="18" charset="0"/>
              </a:rPr>
              <a:t>The community has implemented a community-wide Housing First orientation and response that also considers the preferences of the individuals being served. </a:t>
            </a:r>
          </a:p>
          <a:p>
            <a:pPr marL="342900" indent="-342900">
              <a:lnSpc>
                <a:spcPct val="150000"/>
              </a:lnSpc>
              <a:buFont typeface="+mj-lt"/>
              <a:buAutoNum type="arabicPeriod"/>
            </a:pPr>
            <a:r>
              <a:rPr lang="en-US" sz="1600" b="1" dirty="0">
                <a:latin typeface="Times New Roman" panose="02020603050405020304" pitchFamily="18" charset="0"/>
                <a:cs typeface="Times New Roman" panose="02020603050405020304" pitchFamily="18" charset="0"/>
              </a:rPr>
              <a:t>The community assists individuals experiencing chronic homelessness to move swiftly into permanent housing with the appropriate level of supportive services and effectively prioritizes people for permanent supportive housing. </a:t>
            </a:r>
          </a:p>
          <a:p>
            <a:pPr marL="342900" indent="-342900">
              <a:lnSpc>
                <a:spcPct val="150000"/>
              </a:lnSpc>
              <a:buFont typeface="+mj-lt"/>
              <a:buAutoNum type="arabicPeriod"/>
            </a:pPr>
            <a:r>
              <a:rPr lang="en-US" sz="1600" b="1" dirty="0">
                <a:latin typeface="Times New Roman" panose="02020603050405020304" pitchFamily="18" charset="0"/>
                <a:cs typeface="Times New Roman" panose="02020603050405020304" pitchFamily="18" charset="0"/>
              </a:rPr>
              <a:t>The community has resources, plans, and system capacity in place to prevent chronic homelessness from occurring and to ensure that individuals who experienced chronic homelessness do not fall into homelessness again or, if they do, are quickly reconnected to permanent housing.</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23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0070C0"/>
                </a:solidFill>
                <a:latin typeface="Times New Roman" pitchFamily="18" charset="0"/>
                <a:cs typeface="Times New Roman" pitchFamily="18" charset="0"/>
              </a:rPr>
              <a:t>Bergen </a:t>
            </a:r>
            <a:r>
              <a:rPr lang="en-US" sz="3200" b="1" dirty="0">
                <a:solidFill>
                  <a:srgbClr val="0070C0"/>
                </a:solidFill>
                <a:latin typeface="Times New Roman" pitchFamily="18" charset="0"/>
                <a:cs typeface="Times New Roman" pitchFamily="18" charset="0"/>
              </a:rPr>
              <a:t>County</a:t>
            </a:r>
            <a:r>
              <a:rPr lang="en-US" b="1" dirty="0">
                <a:solidFill>
                  <a:srgbClr val="0070C0"/>
                </a:solidFill>
                <a:latin typeface="Times New Roman" pitchFamily="18" charset="0"/>
                <a:cs typeface="Times New Roman" pitchFamily="18" charset="0"/>
              </a:rPr>
              <a:t> To End Chronic Homelessness…Stay tuned</a:t>
            </a:r>
          </a:p>
        </p:txBody>
      </p:sp>
      <p:sp>
        <p:nvSpPr>
          <p:cNvPr id="3" name="Footer Placeholder 2"/>
          <p:cNvSpPr>
            <a:spLocks noGrp="1"/>
          </p:cNvSpPr>
          <p:nvPr>
            <p:ph type="ftr" sz="quarter" idx="12"/>
          </p:nvPr>
        </p:nvSpPr>
        <p:spPr>
          <a:xfrm rot="5400000">
            <a:off x="6084173" y="2831227"/>
            <a:ext cx="4682120" cy="696066"/>
          </a:xfrm>
        </p:spPr>
        <p:txBody>
          <a:bodyPr/>
          <a:lstStyle/>
          <a:p>
            <a:pPr>
              <a:defRPr/>
            </a:pPr>
            <a:r>
              <a:rPr lang="en-US" dirty="0"/>
              <a:t>Bergen County Housing, Health and Humans Services Center</a:t>
            </a:r>
          </a:p>
        </p:txBody>
      </p:sp>
      <p:pic>
        <p:nvPicPr>
          <p:cNvPr id="8" name="Picture 7" descr="DSC_8625.jpg"/>
          <p:cNvPicPr>
            <a:picLocks noChangeAspect="1"/>
          </p:cNvPicPr>
          <p:nvPr/>
        </p:nvPicPr>
        <p:blipFill>
          <a:blip r:embed="rId3"/>
          <a:stretch>
            <a:fillRect/>
          </a:stretch>
        </p:blipFill>
        <p:spPr>
          <a:xfrm>
            <a:off x="609600" y="1676400"/>
            <a:ext cx="7147979" cy="4651771"/>
          </a:xfrm>
          <a:prstGeom prst="rect">
            <a:avLst/>
          </a:prstGeom>
        </p:spPr>
      </p:pic>
    </p:spTree>
  </p:cSld>
  <p:clrMapOvr>
    <a:masterClrMapping/>
  </p:clrMapOvr>
  <p:transition spd="med">
    <p:wedge/>
    <p:sndAc>
      <p:stSnd>
        <p:snd r:embed="rId2" name="drumroll.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1096962"/>
          </a:xfrm>
        </p:spPr>
        <p:txBody>
          <a:bodyPr>
            <a:noAutofit/>
          </a:bodyPr>
          <a:lstStyle/>
          <a:p>
            <a:pPr algn="ctr" fontAlgn="auto">
              <a:spcAft>
                <a:spcPts val="0"/>
              </a:spcAft>
              <a:defRPr/>
            </a:pPr>
            <a:r>
              <a:rPr lang="en-US" sz="5400" b="1" dirty="0">
                <a:solidFill>
                  <a:schemeClr val="accent2">
                    <a:lumMod val="75000"/>
                  </a:schemeClr>
                </a:solidFill>
                <a:latin typeface="Times New Roman" pitchFamily="18" charset="0"/>
                <a:cs typeface="Times New Roman" pitchFamily="18" charset="0"/>
              </a:rPr>
              <a:t/>
            </a:r>
            <a:br>
              <a:rPr lang="en-US" sz="5400" b="1" dirty="0">
                <a:solidFill>
                  <a:schemeClr val="accent2">
                    <a:lumMod val="75000"/>
                  </a:schemeClr>
                </a:solidFill>
                <a:latin typeface="Times New Roman" pitchFamily="18" charset="0"/>
                <a:cs typeface="Times New Roman" pitchFamily="18" charset="0"/>
              </a:rPr>
            </a:br>
            <a:r>
              <a:rPr lang="en-US" sz="5400" b="1" dirty="0">
                <a:solidFill>
                  <a:schemeClr val="accent2">
                    <a:lumMod val="75000"/>
                  </a:schemeClr>
                </a:solidFill>
                <a:latin typeface="Times New Roman" pitchFamily="18" charset="0"/>
                <a:cs typeface="Times New Roman" pitchFamily="18" charset="0"/>
              </a:rPr>
              <a:t/>
            </a:r>
            <a:br>
              <a:rPr lang="en-US" sz="5400" b="1" dirty="0">
                <a:solidFill>
                  <a:schemeClr val="accent2">
                    <a:lumMod val="75000"/>
                  </a:schemeClr>
                </a:solidFill>
                <a:latin typeface="Times New Roman" pitchFamily="18" charset="0"/>
                <a:cs typeface="Times New Roman" pitchFamily="18" charset="0"/>
              </a:rPr>
            </a:br>
            <a:r>
              <a:rPr lang="en-US" sz="5400" b="1" dirty="0">
                <a:solidFill>
                  <a:schemeClr val="accent2">
                    <a:lumMod val="75000"/>
                  </a:schemeClr>
                </a:solidFill>
                <a:latin typeface="Times New Roman" pitchFamily="18" charset="0"/>
                <a:cs typeface="Times New Roman" pitchFamily="18" charset="0"/>
              </a:rPr>
              <a:t/>
            </a:r>
            <a:br>
              <a:rPr lang="en-US" sz="5400" b="1" dirty="0">
                <a:solidFill>
                  <a:schemeClr val="accent2">
                    <a:lumMod val="75000"/>
                  </a:schemeClr>
                </a:solidFill>
                <a:latin typeface="Times New Roman" pitchFamily="18" charset="0"/>
                <a:cs typeface="Times New Roman" pitchFamily="18" charset="0"/>
              </a:rPr>
            </a:br>
            <a:r>
              <a:rPr lang="en-US" sz="5400" b="1" dirty="0">
                <a:solidFill>
                  <a:schemeClr val="accent2">
                    <a:lumMod val="75000"/>
                  </a:schemeClr>
                </a:solidFill>
                <a:latin typeface="Times New Roman" pitchFamily="18" charset="0"/>
                <a:cs typeface="Times New Roman" pitchFamily="18" charset="0"/>
              </a:rPr>
              <a:t>At-Risk List</a:t>
            </a:r>
          </a:p>
        </p:txBody>
      </p:sp>
      <p:sp>
        <p:nvSpPr>
          <p:cNvPr id="5" name="Content Placeholder 4"/>
          <p:cNvSpPr>
            <a:spLocks noGrp="1"/>
          </p:cNvSpPr>
          <p:nvPr>
            <p:ph sz="quarter" idx="1"/>
          </p:nvPr>
        </p:nvSpPr>
        <p:spPr>
          <a:xfrm>
            <a:off x="457200" y="1524000"/>
            <a:ext cx="7772400" cy="4495800"/>
          </a:xfrm>
          <a:solidFill>
            <a:schemeClr val="accent1">
              <a:lumMod val="20000"/>
              <a:lumOff val="80000"/>
            </a:schemeClr>
          </a:solidFill>
        </p:spPr>
        <p:txBody>
          <a:bodyPr>
            <a:normAutofit/>
          </a:bodyPr>
          <a:lstStyle/>
          <a:p>
            <a:pPr marL="274320" indent="-274320" fontAlgn="auto">
              <a:spcAft>
                <a:spcPts val="1200"/>
              </a:spcAft>
              <a:buFont typeface="Wingdings"/>
              <a:buChar char=""/>
              <a:defRPr/>
            </a:pPr>
            <a:r>
              <a:rPr lang="en-US" b="1" dirty="0">
                <a:solidFill>
                  <a:srgbClr val="002060"/>
                </a:solidFill>
                <a:latin typeface="Calibri" panose="020F0502020204030204" pitchFamily="34" charset="0"/>
              </a:rPr>
              <a:t>Individuals who have been homeless for more than a year without a documented disability.</a:t>
            </a:r>
          </a:p>
          <a:p>
            <a:pPr>
              <a:spcAft>
                <a:spcPts val="1200"/>
              </a:spcAft>
              <a:defRPr/>
            </a:pPr>
            <a:r>
              <a:rPr lang="en-US" b="1" dirty="0">
                <a:solidFill>
                  <a:srgbClr val="002060"/>
                </a:solidFill>
              </a:rPr>
              <a:t> </a:t>
            </a:r>
            <a:r>
              <a:rPr lang="en-US" b="1" dirty="0">
                <a:solidFill>
                  <a:srgbClr val="002060"/>
                </a:solidFill>
                <a:latin typeface="Calibri" panose="020F0502020204030204" pitchFamily="34" charset="0"/>
              </a:rPr>
              <a:t>Individuals with a documented disability and significant homeless history (currently 180+ days).</a:t>
            </a:r>
          </a:p>
          <a:p>
            <a:pPr>
              <a:defRPr/>
            </a:pPr>
            <a:r>
              <a:rPr lang="en-US" b="1" dirty="0">
                <a:solidFill>
                  <a:srgbClr val="002060"/>
                </a:solidFill>
              </a:rPr>
              <a:t> </a:t>
            </a:r>
            <a:r>
              <a:rPr lang="en-US" b="1" dirty="0">
                <a:solidFill>
                  <a:srgbClr val="002060"/>
                </a:solidFill>
                <a:latin typeface="Calibri" panose="020F0502020204030204" pitchFamily="34" charset="0"/>
              </a:rPr>
              <a:t>Homeless individuals who have been identified by either shelter staff or outreach/advocates as having great difficulty identifying or accessing housing (this includes individuals who have failed other housing options and have returned to homelessness multiple times).</a:t>
            </a:r>
          </a:p>
          <a:p>
            <a:pPr marL="274320" indent="-274320" fontAlgn="auto">
              <a:spcAft>
                <a:spcPts val="0"/>
              </a:spcAft>
              <a:buFont typeface="Wingdings"/>
              <a:buNone/>
              <a:defRPr/>
            </a:pPr>
            <a:endParaRPr lang="en-US" dirty="0"/>
          </a:p>
          <a:p>
            <a:pPr marL="274320" indent="-274320" fontAlgn="auto">
              <a:spcAft>
                <a:spcPts val="0"/>
              </a:spcAft>
              <a:buFont typeface="Wingdings"/>
              <a:buChar char=""/>
              <a:defRPr/>
            </a:pPr>
            <a:endParaRPr lang="en-US" dirty="0"/>
          </a:p>
        </p:txBody>
      </p:sp>
      <p:sp>
        <p:nvSpPr>
          <p:cNvPr id="19460" name="Footer Placeholder 2"/>
          <p:cNvSpPr>
            <a:spLocks noGrp="1"/>
          </p:cNvSpPr>
          <p:nvPr>
            <p:ph type="ftr"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dirty="0">
              <a:solidFill>
                <a:schemeClr val="tx2"/>
              </a:solidFill>
            </a:endParaRPr>
          </a:p>
        </p:txBody>
      </p:sp>
      <p:sp>
        <p:nvSpPr>
          <p:cNvPr id="3" name="TextBox 2"/>
          <p:cNvSpPr txBox="1"/>
          <p:nvPr/>
        </p:nvSpPr>
        <p:spPr>
          <a:xfrm>
            <a:off x="762000" y="6248400"/>
            <a:ext cx="7315200" cy="276999"/>
          </a:xfrm>
          <a:prstGeom prst="rect">
            <a:avLst/>
          </a:prstGeom>
          <a:noFill/>
        </p:spPr>
        <p:txBody>
          <a:bodyPr wrap="square" rtlCol="0">
            <a:spAutoFit/>
          </a:bodyPr>
          <a:lstStyle/>
          <a:p>
            <a:pPr algn="ctr"/>
            <a:r>
              <a:rPr lang="en-US" altLang="en-US" sz="1200" dirty="0">
                <a:latin typeface="Tw Cen MT" pitchFamily="34" charset="0"/>
              </a:rPr>
              <a:t>Bergen County Housing, Health and Human Services Center</a:t>
            </a:r>
          </a:p>
        </p:txBody>
      </p:sp>
    </p:spTree>
    <p:extLst>
      <p:ext uri="{BB962C8B-B14F-4D97-AF65-F5344CB8AC3E}">
        <p14:creationId xmlns:p14="http://schemas.microsoft.com/office/powerpoint/2010/main" val="3347692106"/>
      </p:ext>
    </p:extLst>
  </p:cSld>
  <p:clrMapOvr>
    <a:masterClrMapping/>
  </p:clrMapOvr>
  <p:transition spd="slow">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rot="5400000">
            <a:off x="6007973" y="2755027"/>
            <a:ext cx="4834520" cy="696066"/>
          </a:xfrm>
        </p:spPr>
        <p:txBody>
          <a:bodyPr/>
          <a:lstStyle/>
          <a:p>
            <a:pPr>
              <a:defRPr/>
            </a:pPr>
            <a:r>
              <a:rPr lang="en-US" dirty="0"/>
              <a:t>Bergen County Housing, Health and Humans Services Center</a:t>
            </a:r>
          </a:p>
        </p:txBody>
      </p:sp>
      <p:sp>
        <p:nvSpPr>
          <p:cNvPr id="6" name="Content Placeholder 5"/>
          <p:cNvSpPr>
            <a:spLocks noGrp="1"/>
          </p:cNvSpPr>
          <p:nvPr>
            <p:ph sz="quarter" idx="4294967295"/>
          </p:nvPr>
        </p:nvSpPr>
        <p:spPr>
          <a:xfrm>
            <a:off x="457200" y="457200"/>
            <a:ext cx="7620000" cy="6016625"/>
          </a:xfrm>
          <a:solidFill>
            <a:schemeClr val="accent1">
              <a:lumMod val="20000"/>
              <a:lumOff val="80000"/>
            </a:schemeClr>
          </a:solidFill>
        </p:spPr>
        <p:txBody>
          <a:bodyPr>
            <a:normAutofit/>
          </a:bodyPr>
          <a:lstStyle/>
          <a:p>
            <a:pPr algn="ctr">
              <a:buNone/>
            </a:pPr>
            <a:endParaRPr lang="en-US" sz="3200" dirty="0">
              <a:solidFill>
                <a:srgbClr val="002060"/>
              </a:solidFill>
              <a:latin typeface="Times New Roman" pitchFamily="18" charset="0"/>
              <a:cs typeface="Times New Roman" pitchFamily="18" charset="0"/>
            </a:endParaRPr>
          </a:p>
          <a:p>
            <a:pPr algn="ctr">
              <a:buNone/>
            </a:pPr>
            <a:r>
              <a:rPr lang="en-US" sz="3200" dirty="0">
                <a:solidFill>
                  <a:srgbClr val="002060"/>
                </a:solidFill>
                <a:latin typeface="Times New Roman" pitchFamily="18" charset="0"/>
                <a:cs typeface="Times New Roman" pitchFamily="18" charset="0"/>
              </a:rPr>
              <a:t>Contact me:</a:t>
            </a:r>
          </a:p>
          <a:p>
            <a:pPr algn="ctr">
              <a:buNone/>
            </a:pPr>
            <a:endParaRPr lang="en-US" sz="3200" dirty="0">
              <a:solidFill>
                <a:srgbClr val="002060"/>
              </a:solidFill>
              <a:latin typeface="Times New Roman" pitchFamily="18" charset="0"/>
              <a:cs typeface="Times New Roman" pitchFamily="18" charset="0"/>
            </a:endParaRPr>
          </a:p>
          <a:p>
            <a:pPr algn="ctr">
              <a:buNone/>
            </a:pPr>
            <a:r>
              <a:rPr lang="en-US" sz="4000" dirty="0">
                <a:solidFill>
                  <a:srgbClr val="002060"/>
                </a:solidFill>
                <a:latin typeface="Times New Roman" pitchFamily="18" charset="0"/>
                <a:cs typeface="Times New Roman" pitchFamily="18" charset="0"/>
              </a:rPr>
              <a:t>Julia Orlando, </a:t>
            </a:r>
            <a:r>
              <a:rPr lang="en-US" sz="2800" dirty="0">
                <a:solidFill>
                  <a:srgbClr val="002060"/>
                </a:solidFill>
                <a:latin typeface="Times New Roman" pitchFamily="18" charset="0"/>
                <a:cs typeface="Times New Roman" pitchFamily="18" charset="0"/>
              </a:rPr>
              <a:t>DRCC, CRC, Ed.M, MA</a:t>
            </a:r>
            <a:endParaRPr lang="en-US" sz="2800" b="1" dirty="0">
              <a:solidFill>
                <a:srgbClr val="002060"/>
              </a:solidFill>
              <a:latin typeface="Times New Roman" pitchFamily="18" charset="0"/>
              <a:cs typeface="Times New Roman" pitchFamily="18" charset="0"/>
            </a:endParaRPr>
          </a:p>
          <a:p>
            <a:pPr algn="ctr">
              <a:buNone/>
            </a:pPr>
            <a:endParaRPr lang="en-US" sz="4000" dirty="0">
              <a:solidFill>
                <a:srgbClr val="002060"/>
              </a:solidFill>
              <a:latin typeface="Times New Roman" pitchFamily="18" charset="0"/>
              <a:cs typeface="Times New Roman" pitchFamily="18" charset="0"/>
            </a:endParaRPr>
          </a:p>
          <a:p>
            <a:pPr algn="ctr">
              <a:buNone/>
            </a:pPr>
            <a:r>
              <a:rPr lang="en-US" sz="4000" dirty="0">
                <a:solidFill>
                  <a:srgbClr val="002060"/>
                </a:solidFill>
                <a:latin typeface="Times New Roman" pitchFamily="18" charset="0"/>
                <a:cs typeface="Times New Roman" pitchFamily="18" charset="0"/>
              </a:rPr>
              <a:t>orlando@habcnj.org</a:t>
            </a:r>
          </a:p>
          <a:p>
            <a:pPr algn="ctr"/>
            <a:endParaRPr lang="en-US" sz="4000" dirty="0">
              <a:solidFill>
                <a:srgbClr val="002060"/>
              </a:solidFill>
              <a:latin typeface="Times New Roman" pitchFamily="18" charset="0"/>
              <a:cs typeface="Times New Roman" pitchFamily="18" charset="0"/>
            </a:endParaRPr>
          </a:p>
          <a:p>
            <a:pPr algn="ctr">
              <a:buNone/>
            </a:pPr>
            <a:r>
              <a:rPr lang="en-US" sz="4000" dirty="0">
                <a:solidFill>
                  <a:srgbClr val="002060"/>
                </a:solidFill>
                <a:latin typeface="Times New Roman" pitchFamily="18" charset="0"/>
                <a:cs typeface="Times New Roman" pitchFamily="18" charset="0"/>
              </a:rPr>
              <a:t>201-336-6476</a:t>
            </a: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itchFamily="18" charset="0"/>
                <a:cs typeface="Times New Roman" pitchFamily="18" charset="0"/>
              </a:rPr>
              <a:t>Bergen County 10 Year Plan to End Chronic Homelessness 2008</a:t>
            </a:r>
          </a:p>
        </p:txBody>
      </p:sp>
      <p:sp>
        <p:nvSpPr>
          <p:cNvPr id="3" name="Content Placeholder 2"/>
          <p:cNvSpPr>
            <a:spLocks noGrp="1"/>
          </p:cNvSpPr>
          <p:nvPr>
            <p:ph sz="quarter" idx="1"/>
          </p:nvPr>
        </p:nvSpPr>
        <p:spPr>
          <a:solidFill>
            <a:schemeClr val="accent1">
              <a:lumMod val="20000"/>
              <a:lumOff val="80000"/>
            </a:schemeClr>
          </a:solidFill>
        </p:spPr>
        <p:txBody>
          <a:bodyPr>
            <a:normAutofit lnSpcReduction="10000"/>
          </a:bodyPr>
          <a:lstStyle/>
          <a:p>
            <a:r>
              <a:rPr lang="en-US" sz="2300" b="1" dirty="0">
                <a:solidFill>
                  <a:srgbClr val="0070C0"/>
                </a:solidFill>
                <a:latin typeface="Times New Roman" pitchFamily="18" charset="0"/>
                <a:cs typeface="Times New Roman" pitchFamily="18" charset="0"/>
              </a:rPr>
              <a:t>Focus groups 2007- (200 community participants)</a:t>
            </a:r>
          </a:p>
          <a:p>
            <a:pPr lvl="1"/>
            <a:r>
              <a:rPr lang="en-US" dirty="0">
                <a:latin typeface="Times New Roman" pitchFamily="18" charset="0"/>
                <a:cs typeface="Times New Roman" pitchFamily="18" charset="0"/>
              </a:rPr>
              <a:t>Analyze the shortfalls/barriers in the current system </a:t>
            </a:r>
          </a:p>
          <a:p>
            <a:pPr lvl="1"/>
            <a:r>
              <a:rPr lang="en-US" dirty="0">
                <a:latin typeface="Times New Roman" pitchFamily="18" charset="0"/>
                <a:cs typeface="Times New Roman" pitchFamily="18" charset="0"/>
              </a:rPr>
              <a:t>Develop strategies to reorganize/recreate a system to quickly respond to those experiencing homelessness.</a:t>
            </a:r>
          </a:p>
          <a:p>
            <a:pPr lvl="2"/>
            <a:r>
              <a:rPr lang="en-US" dirty="0">
                <a:latin typeface="Times New Roman" pitchFamily="18" charset="0"/>
                <a:cs typeface="Times New Roman" pitchFamily="18" charset="0"/>
              </a:rPr>
              <a:t>Permanent Housing </a:t>
            </a:r>
          </a:p>
          <a:p>
            <a:pPr lvl="2"/>
            <a:r>
              <a:rPr lang="en-US" dirty="0">
                <a:latin typeface="Times New Roman" pitchFamily="18" charset="0"/>
                <a:cs typeface="Times New Roman" pitchFamily="18" charset="0"/>
              </a:rPr>
              <a:t>Services Provision</a:t>
            </a:r>
          </a:p>
          <a:p>
            <a:pPr lvl="2"/>
            <a:r>
              <a:rPr lang="en-US" dirty="0">
                <a:latin typeface="Times New Roman" pitchFamily="18" charset="0"/>
                <a:cs typeface="Times New Roman" pitchFamily="18" charset="0"/>
              </a:rPr>
              <a:t>Discharge Planning</a:t>
            </a:r>
          </a:p>
          <a:p>
            <a:pPr lvl="2"/>
            <a:r>
              <a:rPr lang="en-US" dirty="0">
                <a:latin typeface="Times New Roman" pitchFamily="18" charset="0"/>
                <a:cs typeface="Times New Roman" pitchFamily="18" charset="0"/>
              </a:rPr>
              <a:t>Education and Advocacy</a:t>
            </a:r>
          </a:p>
          <a:p>
            <a:pPr lvl="2"/>
            <a:r>
              <a:rPr lang="en-US" dirty="0">
                <a:latin typeface="Times New Roman" pitchFamily="18" charset="0"/>
                <a:cs typeface="Times New Roman" pitchFamily="18" charset="0"/>
              </a:rPr>
              <a:t>County Level Re-organization of Homeless Services Dollars</a:t>
            </a:r>
          </a:p>
          <a:p>
            <a:endParaRPr lang="en-US" dirty="0">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Model Project  (BCHHH Center)</a:t>
            </a:r>
          </a:p>
          <a:p>
            <a:pPr lvl="1"/>
            <a:r>
              <a:rPr lang="en-US" dirty="0">
                <a:latin typeface="Times New Roman" pitchFamily="18" charset="0"/>
                <a:cs typeface="Times New Roman" pitchFamily="18" charset="0"/>
              </a:rPr>
              <a:t>Develop and expand Housing First </a:t>
            </a:r>
          </a:p>
          <a:p>
            <a:pPr lvl="1"/>
            <a:r>
              <a:rPr lang="en-US" dirty="0">
                <a:latin typeface="Times New Roman" pitchFamily="18" charset="0"/>
                <a:cs typeface="Times New Roman" pitchFamily="18" charset="0"/>
              </a:rPr>
              <a:t>Create a rapid re-housing program for individuals &amp; families</a:t>
            </a:r>
          </a:p>
          <a:p>
            <a:pPr lvl="1"/>
            <a:r>
              <a:rPr lang="en-US" dirty="0">
                <a:latin typeface="Times New Roman" pitchFamily="18" charset="0"/>
                <a:cs typeface="Times New Roman" pitchFamily="18" charset="0"/>
              </a:rPr>
              <a:t>Develop a One-Stop Center</a:t>
            </a:r>
          </a:p>
          <a:p>
            <a:pPr>
              <a:buNone/>
            </a:pPr>
            <a:endParaRPr lang="en-US" dirty="0"/>
          </a:p>
          <a:p>
            <a:pPr>
              <a:buNone/>
            </a:pPr>
            <a:endParaRPr lang="en-US" dirty="0"/>
          </a:p>
        </p:txBody>
      </p:sp>
      <p:sp>
        <p:nvSpPr>
          <p:cNvPr id="4" name="Footer Placeholder 3"/>
          <p:cNvSpPr>
            <a:spLocks noGrp="1"/>
          </p:cNvSpPr>
          <p:nvPr>
            <p:ph type="ftr" sz="quarter" idx="16"/>
          </p:nvPr>
        </p:nvSpPr>
        <p:spPr>
          <a:xfrm rot="5400000">
            <a:off x="6122273" y="2869327"/>
            <a:ext cx="4605920" cy="696066"/>
          </a:xfrm>
        </p:spPr>
        <p:txBody>
          <a:bodyPr/>
          <a:lstStyle/>
          <a:p>
            <a:pPr>
              <a:defRPr/>
            </a:pPr>
            <a:r>
              <a:rPr lang="en-US" dirty="0"/>
              <a:t>Bergen County Housing, Health and Humans Services Center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000" b="1" dirty="0">
                <a:solidFill>
                  <a:srgbClr val="0070C0"/>
                </a:solidFill>
                <a:latin typeface="Times New Roman" pitchFamily="18" charset="0"/>
                <a:cs typeface="Times New Roman" pitchFamily="18" charset="0"/>
              </a:rPr>
              <a:t>Shelter design contrast</a:t>
            </a:r>
            <a:r>
              <a:rPr lang="en-US" sz="3600" b="1" dirty="0">
                <a:solidFill>
                  <a:srgbClr val="0070C0"/>
                </a:solidFill>
                <a:latin typeface="Times New Roman" pitchFamily="18" charset="0"/>
                <a:cs typeface="Times New Roman" pitchFamily="18" charset="0"/>
              </a:rPr>
              <a:t/>
            </a:r>
            <a:br>
              <a:rPr lang="en-US" sz="3600" b="1" dirty="0">
                <a:solidFill>
                  <a:srgbClr val="0070C0"/>
                </a:solidFill>
                <a:latin typeface="Times New Roman" pitchFamily="18" charset="0"/>
                <a:cs typeface="Times New Roman" pitchFamily="18" charset="0"/>
              </a:rPr>
            </a:br>
            <a:r>
              <a:rPr lang="en-US" sz="3600" b="1" dirty="0">
                <a:solidFill>
                  <a:srgbClr val="0070C0"/>
                </a:solidFill>
                <a:latin typeface="Times New Roman" pitchFamily="18" charset="0"/>
                <a:cs typeface="Times New Roman" pitchFamily="18" charset="0"/>
              </a:rPr>
              <a:t> Bergen County, NJ</a:t>
            </a:r>
          </a:p>
        </p:txBody>
      </p:sp>
      <p:sp>
        <p:nvSpPr>
          <p:cNvPr id="3" name="Footer Placeholder 2"/>
          <p:cNvSpPr>
            <a:spLocks noGrp="1"/>
          </p:cNvSpPr>
          <p:nvPr>
            <p:ph type="ftr" sz="quarter" idx="11"/>
          </p:nvPr>
        </p:nvSpPr>
        <p:spPr>
          <a:xfrm rot="5400000">
            <a:off x="6122273" y="2869327"/>
            <a:ext cx="4605920" cy="696066"/>
          </a:xfrm>
        </p:spPr>
        <p:txBody>
          <a:bodyPr/>
          <a:lstStyle/>
          <a:p>
            <a:pPr>
              <a:defRPr/>
            </a:pPr>
            <a:r>
              <a:rPr lang="en-US" dirty="0"/>
              <a:t>Bergen County Housing, Health and Humans Services Center</a:t>
            </a:r>
          </a:p>
        </p:txBody>
      </p:sp>
      <p:sp>
        <p:nvSpPr>
          <p:cNvPr id="8" name="Content Placeholder 7"/>
          <p:cNvSpPr>
            <a:spLocks noGrp="1"/>
          </p:cNvSpPr>
          <p:nvPr>
            <p:ph sz="quarter" idx="2"/>
          </p:nvPr>
        </p:nvSpPr>
        <p:spPr/>
        <p:txBody>
          <a:bodyPr/>
          <a:lstStyle/>
          <a:p>
            <a:r>
              <a:rPr lang="en-US" dirty="0">
                <a:latin typeface="Calibri" panose="020F0502020204030204" pitchFamily="34" charset="0"/>
                <a:cs typeface="Times New Roman" pitchFamily="18" charset="0"/>
              </a:rPr>
              <a:t>4 temporary shelters (some sub-standard)</a:t>
            </a:r>
          </a:p>
          <a:p>
            <a:r>
              <a:rPr lang="en-US" dirty="0">
                <a:latin typeface="Calibri" panose="020F0502020204030204" pitchFamily="34" charset="0"/>
                <a:cs typeface="Times New Roman" pitchFamily="18" charset="0"/>
              </a:rPr>
              <a:t>Seasonal, sit-up</a:t>
            </a:r>
          </a:p>
          <a:p>
            <a:r>
              <a:rPr lang="en-US" dirty="0">
                <a:latin typeface="Calibri" panose="020F0502020204030204" pitchFamily="34" charset="0"/>
                <a:cs typeface="Times New Roman" pitchFamily="18" charset="0"/>
              </a:rPr>
              <a:t>EA only, hard to access, SU banned</a:t>
            </a:r>
          </a:p>
          <a:p>
            <a:r>
              <a:rPr lang="en-US" dirty="0">
                <a:latin typeface="Calibri" panose="020F0502020204030204" pitchFamily="34" charset="0"/>
                <a:cs typeface="Times New Roman" pitchFamily="18" charset="0"/>
              </a:rPr>
              <a:t>4 different intakes</a:t>
            </a:r>
          </a:p>
          <a:p>
            <a:r>
              <a:rPr lang="en-US" dirty="0">
                <a:latin typeface="Calibri" panose="020F0502020204030204" pitchFamily="34" charset="0"/>
                <a:cs typeface="Times New Roman" pitchFamily="18" charset="0"/>
              </a:rPr>
              <a:t>Housing access limited</a:t>
            </a:r>
          </a:p>
          <a:p>
            <a:r>
              <a:rPr lang="en-US" dirty="0">
                <a:latin typeface="Calibri" panose="020F0502020204030204" pitchFamily="34" charset="0"/>
                <a:cs typeface="Times New Roman" pitchFamily="18" charset="0"/>
              </a:rPr>
              <a:t>8 beds for women	</a:t>
            </a:r>
          </a:p>
        </p:txBody>
      </p:sp>
      <p:sp>
        <p:nvSpPr>
          <p:cNvPr id="10" name="Content Placeholder 9"/>
          <p:cNvSpPr>
            <a:spLocks noGrp="1"/>
          </p:cNvSpPr>
          <p:nvPr>
            <p:ph sz="quarter" idx="4"/>
          </p:nvPr>
        </p:nvSpPr>
        <p:spPr/>
        <p:txBody>
          <a:bodyPr/>
          <a:lstStyle/>
          <a:p>
            <a:r>
              <a:rPr lang="en-US" dirty="0">
                <a:latin typeface="Calibri" panose="020F0502020204030204" pitchFamily="34" charset="0"/>
              </a:rPr>
              <a:t>One new, clean, safe  and welcoming shelter</a:t>
            </a:r>
          </a:p>
          <a:p>
            <a:r>
              <a:rPr lang="en-US" dirty="0">
                <a:latin typeface="Calibri" panose="020F0502020204030204" pitchFamily="34" charset="0"/>
              </a:rPr>
              <a:t>Year-round, 24-hour</a:t>
            </a:r>
          </a:p>
          <a:p>
            <a:r>
              <a:rPr lang="en-US" dirty="0">
                <a:latin typeface="Calibri" panose="020F0502020204030204" pitchFamily="34" charset="0"/>
              </a:rPr>
              <a:t>Housing First</a:t>
            </a:r>
          </a:p>
          <a:p>
            <a:r>
              <a:rPr lang="en-US" dirty="0">
                <a:latin typeface="Calibri" panose="020F0502020204030204" pitchFamily="34" charset="0"/>
              </a:rPr>
              <a:t>Coordinated entry</a:t>
            </a:r>
          </a:p>
          <a:p>
            <a:r>
              <a:rPr lang="en-US" dirty="0">
                <a:latin typeface="Calibri" panose="020F0502020204030204" pitchFamily="34" charset="0"/>
              </a:rPr>
              <a:t>Housing access prioritized and immediate</a:t>
            </a:r>
          </a:p>
          <a:p>
            <a:r>
              <a:rPr lang="en-US" dirty="0">
                <a:latin typeface="Calibri" panose="020F0502020204030204" pitchFamily="34" charset="0"/>
              </a:rPr>
              <a:t>45+ beds for women</a:t>
            </a:r>
          </a:p>
        </p:txBody>
      </p:sp>
      <p:sp>
        <p:nvSpPr>
          <p:cNvPr id="7" name="Text Placeholder 6"/>
          <p:cNvSpPr>
            <a:spLocks noGrp="1"/>
          </p:cNvSpPr>
          <p:nvPr>
            <p:ph type="body" sz="quarter" idx="1"/>
          </p:nvPr>
        </p:nvSpPr>
        <p:spPr>
          <a:scene3d>
            <a:camera prst="orthographicFront"/>
            <a:lightRig rig="threePt" dir="t"/>
          </a:scene3d>
          <a:sp3d>
            <a:bevelT w="165100" prst="coolSlant"/>
          </a:sp3d>
        </p:spPr>
        <p:txBody>
          <a:bodyPr/>
          <a:lstStyle/>
          <a:p>
            <a:r>
              <a:rPr lang="en-US" dirty="0"/>
              <a:t>  </a:t>
            </a:r>
            <a:r>
              <a:rPr lang="en-US" sz="2400" dirty="0">
                <a:latin typeface="Times New Roman" panose="02020603050405020304" pitchFamily="18" charset="0"/>
                <a:cs typeface="Times New Roman" panose="02020603050405020304" pitchFamily="18" charset="0"/>
              </a:rPr>
              <a:t>Old System (prior 2009)</a:t>
            </a:r>
          </a:p>
        </p:txBody>
      </p:sp>
      <p:sp>
        <p:nvSpPr>
          <p:cNvPr id="9" name="Text Placeholder 8"/>
          <p:cNvSpPr>
            <a:spLocks noGrp="1"/>
          </p:cNvSpPr>
          <p:nvPr>
            <p:ph type="body" sz="quarter" idx="3"/>
          </p:nvPr>
        </p:nvSpPr>
        <p:spPr>
          <a:scene3d>
            <a:camera prst="orthographicFront"/>
            <a:lightRig rig="threePt" dir="t"/>
          </a:scene3d>
          <a:sp3d>
            <a:bevelT w="165100" prst="coolSlant"/>
          </a:sp3d>
        </p:spPr>
        <p:txBody>
          <a:bodyPr/>
          <a:lstStyle/>
          <a:p>
            <a:r>
              <a:rPr lang="en-US" dirty="0"/>
              <a:t> </a:t>
            </a:r>
            <a:r>
              <a:rPr lang="en-US" sz="2400" dirty="0">
                <a:latin typeface="Times New Roman" panose="02020603050405020304" pitchFamily="18" charset="0"/>
                <a:cs typeface="Times New Roman" panose="02020603050405020304" pitchFamily="18" charset="0"/>
              </a:rPr>
              <a:t>New System (after 2009)</a:t>
            </a:r>
          </a:p>
        </p:txBody>
      </p:sp>
    </p:spTree>
  </p:cSld>
  <p:clrMapOvr>
    <a:masterClrMapping/>
  </p:clrMapOvr>
  <p:transition spd="slow">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3"/>
          <p:cNvSpPr>
            <a:spLocks noGrp="1"/>
          </p:cNvSpPr>
          <p:nvPr>
            <p:ph type="title"/>
          </p:nvPr>
        </p:nvSpPr>
        <p:spPr>
          <a:xfrm>
            <a:off x="457200" y="228600"/>
            <a:ext cx="7467600" cy="1143000"/>
          </a:xfrm>
        </p:spPr>
        <p:txBody>
          <a:bodyPr>
            <a:normAutofit/>
          </a:bodyPr>
          <a:lstStyle/>
          <a:p>
            <a:pPr algn="ctr"/>
            <a:r>
              <a:rPr lang="en-US" altLang="en-US" sz="4000" b="1" dirty="0">
                <a:solidFill>
                  <a:srgbClr val="0070C0"/>
                </a:solidFill>
                <a:latin typeface="Times New Roman" pitchFamily="18" charset="0"/>
                <a:cs typeface="Times New Roman" pitchFamily="18" charset="0"/>
              </a:rPr>
              <a:t>Mission</a:t>
            </a:r>
          </a:p>
        </p:txBody>
      </p:sp>
      <p:sp>
        <p:nvSpPr>
          <p:cNvPr id="5" name="Footer Placeholder 4"/>
          <p:cNvSpPr>
            <a:spLocks noGrp="1"/>
          </p:cNvSpPr>
          <p:nvPr>
            <p:ph type="ftr" sz="quarter" idx="11"/>
          </p:nvPr>
        </p:nvSpPr>
        <p:spPr>
          <a:xfrm>
            <a:off x="1828800" y="6248400"/>
            <a:ext cx="5029200" cy="365125"/>
          </a:xfrm>
        </p:spPr>
        <p:txBody>
          <a:bodyPr/>
          <a:lstStyle/>
          <a:p>
            <a:pPr algn="ctr">
              <a:defRPr/>
            </a:pPr>
            <a:r>
              <a:rPr lang="en-US" sz="1000" dirty="0"/>
              <a:t>   Bergen County Housing, Health and Human Services Center</a:t>
            </a:r>
          </a:p>
        </p:txBody>
      </p:sp>
      <p:pic>
        <p:nvPicPr>
          <p:cNvPr id="6147" name="Content Placeholder 16"/>
          <p:cNvPicPr>
            <a:picLocks noGrp="1" noChangeAspect="1"/>
          </p:cNvPicPr>
          <p:nvPr>
            <p:ph sz="quarter" idx="1"/>
          </p:nvPr>
        </p:nvPicPr>
        <p:blipFill>
          <a:blip r:embed="rId2" cstate="print"/>
          <a:stretch>
            <a:fillRect/>
          </a:stretch>
        </p:blipFill>
        <p:spPr>
          <a:xfrm>
            <a:off x="381000" y="1600200"/>
            <a:ext cx="3657600" cy="2437096"/>
          </a:xfrm>
          <a:scene3d>
            <a:camera prst="orthographicFront"/>
            <a:lightRig rig="threePt" dir="t"/>
          </a:scene3d>
          <a:sp3d>
            <a:bevelT w="165100" prst="coolSlant"/>
          </a:sp3d>
        </p:spPr>
      </p:pic>
      <p:pic>
        <p:nvPicPr>
          <p:cNvPr id="6148" name="Content Placeholder 17"/>
          <p:cNvPicPr>
            <a:picLocks noGrp="1" noChangeAspect="1"/>
          </p:cNvPicPr>
          <p:nvPr>
            <p:ph sz="quarter" idx="2"/>
          </p:nvPr>
        </p:nvPicPr>
        <p:blipFill>
          <a:blip r:embed="rId3" cstate="print"/>
          <a:stretch>
            <a:fillRect/>
          </a:stretch>
        </p:blipFill>
        <p:spPr>
          <a:xfrm>
            <a:off x="4419600" y="1600200"/>
            <a:ext cx="3657600" cy="2437096"/>
          </a:xfrm>
          <a:scene3d>
            <a:camera prst="orthographicFront"/>
            <a:lightRig rig="threePt" dir="t"/>
          </a:scene3d>
          <a:sp3d>
            <a:bevelT w="165100" prst="coolSlant"/>
          </a:sp3d>
        </p:spPr>
      </p:pic>
      <p:sp>
        <p:nvSpPr>
          <p:cNvPr id="6" name="Rectangle 5"/>
          <p:cNvSpPr/>
          <p:nvPr/>
        </p:nvSpPr>
        <p:spPr>
          <a:xfrm>
            <a:off x="1143000" y="4343400"/>
            <a:ext cx="6705600" cy="1631216"/>
          </a:xfrm>
          <a:prstGeom prst="rect">
            <a:avLst/>
          </a:prstGeom>
        </p:spPr>
        <p:txBody>
          <a:bodyPr wrap="square">
            <a:spAutoFit/>
          </a:bodyPr>
          <a:lstStyle/>
          <a:p>
            <a:pPr algn="ctr" eaLnBrk="1" hangingPunct="1">
              <a:buSzPct val="120000"/>
              <a:buFont typeface="Arial" pitchFamily="34" charset="0"/>
              <a:buChar char="•"/>
            </a:pPr>
            <a:r>
              <a:rPr lang="en-US" altLang="en-US" sz="2000" b="1" dirty="0">
                <a:solidFill>
                  <a:srgbClr val="002060"/>
                </a:solidFill>
                <a:latin typeface="Times New Roman" pitchFamily="18" charset="0"/>
                <a:cs typeface="Times New Roman" pitchFamily="18" charset="0"/>
              </a:rPr>
              <a:t> Permanent housing with support services</a:t>
            </a:r>
          </a:p>
          <a:p>
            <a:pPr marL="0" indent="0" algn="ctr" eaLnBrk="1" hangingPunct="1">
              <a:buSzPct val="120000"/>
              <a:buNone/>
            </a:pPr>
            <a:endParaRPr lang="en-US" altLang="en-US" sz="2000" b="1" dirty="0">
              <a:solidFill>
                <a:srgbClr val="002060"/>
              </a:solidFill>
              <a:latin typeface="Times New Roman" pitchFamily="18" charset="0"/>
              <a:cs typeface="Times New Roman" pitchFamily="18" charset="0"/>
            </a:endParaRPr>
          </a:p>
          <a:p>
            <a:pPr algn="ctr" eaLnBrk="1" hangingPunct="1">
              <a:buSzPct val="120000"/>
              <a:buFont typeface="Arial" pitchFamily="34" charset="0"/>
              <a:buChar char="•"/>
            </a:pPr>
            <a:r>
              <a:rPr lang="en-US" altLang="en-US" sz="2000" b="1" dirty="0">
                <a:solidFill>
                  <a:srgbClr val="002060"/>
                </a:solidFill>
                <a:latin typeface="Times New Roman" pitchFamily="18" charset="0"/>
                <a:cs typeface="Times New Roman" pitchFamily="18" charset="0"/>
              </a:rPr>
              <a:t> One-stop location and single point of entry </a:t>
            </a:r>
          </a:p>
          <a:p>
            <a:pPr algn="ctr" eaLnBrk="1" hangingPunct="1">
              <a:buSzPct val="120000"/>
              <a:buFont typeface="Arial" pitchFamily="34" charset="0"/>
              <a:buChar char="•"/>
            </a:pPr>
            <a:endParaRPr lang="en-US" altLang="en-US" sz="2000" b="1" dirty="0">
              <a:solidFill>
                <a:srgbClr val="002060"/>
              </a:solidFill>
              <a:latin typeface="Times New Roman" pitchFamily="18" charset="0"/>
              <a:cs typeface="Times New Roman" pitchFamily="18" charset="0"/>
            </a:endParaRPr>
          </a:p>
          <a:p>
            <a:pPr algn="ctr" eaLnBrk="1" hangingPunct="1">
              <a:buSzPct val="120000"/>
              <a:buFont typeface="Arial" pitchFamily="34" charset="0"/>
              <a:buChar char="•"/>
            </a:pPr>
            <a:r>
              <a:rPr lang="en-US" altLang="en-US" sz="2000" b="1" dirty="0">
                <a:solidFill>
                  <a:srgbClr val="002060"/>
                </a:solidFill>
                <a:latin typeface="Times New Roman" pitchFamily="18" charset="0"/>
                <a:cs typeface="Times New Roman" pitchFamily="18" charset="0"/>
              </a:rPr>
              <a:t> Prevent homelessness / rapidly re-house individuals</a:t>
            </a:r>
          </a:p>
        </p:txBody>
      </p:sp>
    </p:spTree>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3600" b="1" dirty="0">
                <a:solidFill>
                  <a:srgbClr val="0070C0"/>
                </a:solidFill>
                <a:latin typeface="Times New Roman" pitchFamily="18" charset="0"/>
                <a:cs typeface="Times New Roman" pitchFamily="18" charset="0"/>
              </a:rPr>
              <a:t>5 Keys </a:t>
            </a:r>
            <a:r>
              <a:rPr lang="en-US" sz="3200" b="1" dirty="0">
                <a:solidFill>
                  <a:srgbClr val="0070C0"/>
                </a:solidFill>
                <a:latin typeface="Times New Roman" pitchFamily="18" charset="0"/>
                <a:cs typeface="Times New Roman" pitchFamily="18" charset="0"/>
              </a:rPr>
              <a:t>of A best practices Low Barrier &amp; Housing Focused Shelter (NAEH)</a:t>
            </a:r>
          </a:p>
        </p:txBody>
      </p:sp>
      <p:sp>
        <p:nvSpPr>
          <p:cNvPr id="7" name="Content Placeholder 6"/>
          <p:cNvSpPr>
            <a:spLocks noGrp="1"/>
          </p:cNvSpPr>
          <p:nvPr>
            <p:ph sz="quarter" idx="1"/>
          </p:nvPr>
        </p:nvSpPr>
        <p:spPr>
          <a:xfrm>
            <a:off x="457200" y="1600200"/>
            <a:ext cx="7467600" cy="5029200"/>
          </a:xfrm>
          <a:solidFill>
            <a:schemeClr val="accent1">
              <a:lumMod val="20000"/>
              <a:lumOff val="80000"/>
            </a:schemeClr>
          </a:solidFill>
        </p:spPr>
        <p:txBody>
          <a:bodyPr>
            <a:normAutofit/>
          </a:bodyPr>
          <a:lstStyle/>
          <a:p>
            <a:pPr lvl="2" algn="ctr">
              <a:lnSpc>
                <a:spcPct val="200000"/>
              </a:lnSpc>
            </a:pPr>
            <a:r>
              <a:rPr lang="en-US" sz="2800" dirty="0">
                <a:latin typeface="Times New Roman" pitchFamily="18" charset="0"/>
                <a:cs typeface="Times New Roman" pitchFamily="18" charset="0"/>
              </a:rPr>
              <a:t> Housing First </a:t>
            </a:r>
          </a:p>
          <a:p>
            <a:pPr lvl="2" algn="ctr">
              <a:lnSpc>
                <a:spcPct val="200000"/>
              </a:lnSpc>
            </a:pPr>
            <a:r>
              <a:rPr lang="en-US" sz="2800" dirty="0">
                <a:latin typeface="Times New Roman" pitchFamily="18" charset="0"/>
                <a:cs typeface="Times New Roman" pitchFamily="18" charset="0"/>
              </a:rPr>
              <a:t> Immediate and Easy Access to Shelter</a:t>
            </a:r>
          </a:p>
          <a:p>
            <a:pPr lvl="2" algn="ctr">
              <a:lnSpc>
                <a:spcPct val="200000"/>
              </a:lnSpc>
            </a:pPr>
            <a:r>
              <a:rPr lang="en-US" sz="2800" dirty="0">
                <a:latin typeface="Times New Roman" pitchFamily="18" charset="0"/>
                <a:cs typeface="Times New Roman" pitchFamily="18" charset="0"/>
              </a:rPr>
              <a:t> Housing Focused Services</a:t>
            </a:r>
          </a:p>
          <a:p>
            <a:pPr lvl="2" algn="ctr">
              <a:lnSpc>
                <a:spcPct val="200000"/>
              </a:lnSpc>
            </a:pPr>
            <a:r>
              <a:rPr lang="en-US" sz="2800" dirty="0">
                <a:latin typeface="Times New Roman" pitchFamily="18" charset="0"/>
                <a:cs typeface="Times New Roman" pitchFamily="18" charset="0"/>
              </a:rPr>
              <a:t> Rapid Exits to Permanent Housing</a:t>
            </a:r>
          </a:p>
          <a:p>
            <a:pPr lvl="2" algn="ctr">
              <a:lnSpc>
                <a:spcPct val="200000"/>
              </a:lnSpc>
            </a:pPr>
            <a:r>
              <a:rPr lang="en-US" sz="2800" dirty="0">
                <a:latin typeface="Times New Roman" pitchFamily="18" charset="0"/>
                <a:cs typeface="Times New Roman" pitchFamily="18" charset="0"/>
              </a:rPr>
              <a:t> Data Driven</a:t>
            </a:r>
          </a:p>
        </p:txBody>
      </p:sp>
      <p:sp>
        <p:nvSpPr>
          <p:cNvPr id="3" name="Footer Placeholder 2"/>
          <p:cNvSpPr>
            <a:spLocks noGrp="1"/>
          </p:cNvSpPr>
          <p:nvPr>
            <p:ph type="ftr" sz="quarter" idx="16"/>
          </p:nvPr>
        </p:nvSpPr>
        <p:spPr>
          <a:xfrm rot="5400000">
            <a:off x="6558333" y="3804867"/>
            <a:ext cx="3657600" cy="772266"/>
          </a:xfrm>
        </p:spPr>
        <p:txBody>
          <a:bodyPr/>
          <a:lstStyle/>
          <a:p>
            <a:pPr>
              <a:defRPr/>
            </a:pPr>
            <a:r>
              <a:rPr lang="en-US" sz="900" dirty="0"/>
              <a:t>Bergen County Housing, Health and Humans Services Center</a:t>
            </a:r>
          </a:p>
        </p:txBody>
      </p:sp>
    </p:spTree>
  </p:cSld>
  <p:clrMapOvr>
    <a:masterClrMapping/>
  </p:clrMapOvr>
  <p:transition spd="slow">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eaLnBrk="1" hangingPunct="1"/>
            <a:r>
              <a:rPr lang="en-US" altLang="en-US" sz="3600" b="1" dirty="0">
                <a:solidFill>
                  <a:srgbClr val="0070C0"/>
                </a:solidFill>
                <a:latin typeface="Times New Roman" pitchFamily="18" charset="0"/>
                <a:cs typeface="Times New Roman" pitchFamily="18" charset="0"/>
              </a:rPr>
              <a:t>    KEY DESIGN CONCEPTS</a:t>
            </a:r>
          </a:p>
        </p:txBody>
      </p:sp>
      <p:sp>
        <p:nvSpPr>
          <p:cNvPr id="12291" name="Content Placeholder 3"/>
          <p:cNvSpPr>
            <a:spLocks noGrp="1"/>
          </p:cNvSpPr>
          <p:nvPr>
            <p:ph sz="quarter" idx="1"/>
          </p:nvPr>
        </p:nvSpPr>
        <p:spPr>
          <a:xfrm>
            <a:off x="457200" y="1600200"/>
            <a:ext cx="8001000" cy="4648200"/>
          </a:xfrm>
          <a:solidFill>
            <a:schemeClr val="accent1">
              <a:lumMod val="20000"/>
              <a:lumOff val="80000"/>
            </a:schemeClr>
          </a:solidFill>
          <a:ln>
            <a:noFill/>
          </a:ln>
        </p:spPr>
        <p:txBody>
          <a:bodyPr>
            <a:normAutofit/>
          </a:bodyPr>
          <a:lstStyle/>
          <a:p>
            <a:pPr>
              <a:lnSpc>
                <a:spcPct val="120000"/>
              </a:lnSpc>
              <a:spcBef>
                <a:spcPts val="4900"/>
              </a:spcBef>
              <a:buSzPct val="120000"/>
              <a:buFont typeface="Arial" pitchFamily="34" charset="0"/>
              <a:buChar char="•"/>
            </a:pPr>
            <a:r>
              <a:rPr lang="en-US" altLang="en-US" sz="2800" b="1" dirty="0">
                <a:latin typeface="Times New Roman" pitchFamily="18" charset="0"/>
                <a:cs typeface="Times New Roman" pitchFamily="18" charset="0"/>
              </a:rPr>
              <a:t>Objectives: </a:t>
            </a:r>
            <a:br>
              <a:rPr lang="en-US" altLang="en-US" sz="2800" b="1" dirty="0">
                <a:latin typeface="Times New Roman" pitchFamily="18" charset="0"/>
                <a:cs typeface="Times New Roman" pitchFamily="18" charset="0"/>
              </a:rPr>
            </a:br>
            <a:r>
              <a:rPr lang="en-US" altLang="en-US" sz="2800" b="1" dirty="0">
                <a:solidFill>
                  <a:schemeClr val="accent2">
                    <a:lumMod val="75000"/>
                  </a:schemeClr>
                </a:solidFill>
                <a:latin typeface="Times New Roman" pitchFamily="18" charset="0"/>
                <a:cs typeface="Times New Roman" pitchFamily="18" charset="0"/>
              </a:rPr>
              <a:t>End</a:t>
            </a:r>
            <a:r>
              <a:rPr lang="en-US" altLang="en-US" sz="2800" b="1" dirty="0">
                <a:latin typeface="Times New Roman" pitchFamily="18" charset="0"/>
                <a:cs typeface="Times New Roman" pitchFamily="18" charset="0"/>
              </a:rPr>
              <a:t> </a:t>
            </a:r>
            <a:r>
              <a:rPr lang="en-US" altLang="en-US" sz="2800" dirty="0">
                <a:latin typeface="Times New Roman" pitchFamily="18" charset="0"/>
                <a:cs typeface="Times New Roman" pitchFamily="18" charset="0"/>
              </a:rPr>
              <a:t>chronic homelessness, </a:t>
            </a:r>
            <a:br>
              <a:rPr lang="en-US" altLang="en-US" sz="2800" dirty="0">
                <a:latin typeface="Times New Roman" pitchFamily="18" charset="0"/>
                <a:cs typeface="Times New Roman" pitchFamily="18" charset="0"/>
              </a:rPr>
            </a:br>
            <a:r>
              <a:rPr lang="en-US" altLang="en-US" sz="2800" dirty="0">
                <a:latin typeface="Times New Roman" pitchFamily="18" charset="0"/>
                <a:cs typeface="Times New Roman" pitchFamily="18" charset="0"/>
              </a:rPr>
              <a:t>prevent homelessness &amp; successful re-entry </a:t>
            </a:r>
          </a:p>
          <a:p>
            <a:pPr>
              <a:lnSpc>
                <a:spcPct val="90000"/>
              </a:lnSpc>
              <a:spcBef>
                <a:spcPts val="4900"/>
              </a:spcBef>
              <a:buSzPct val="120000"/>
              <a:buFont typeface="Arial" pitchFamily="34" charset="0"/>
              <a:buChar char="•"/>
            </a:pPr>
            <a:r>
              <a:rPr lang="en-US" altLang="en-US" sz="2800" b="1" dirty="0">
                <a:latin typeface="Times New Roman" pitchFamily="18" charset="0"/>
                <a:cs typeface="Times New Roman" pitchFamily="18" charset="0"/>
              </a:rPr>
              <a:t>Approach: </a:t>
            </a:r>
            <a:br>
              <a:rPr lang="en-US" altLang="en-US" sz="2800" b="1" dirty="0">
                <a:latin typeface="Times New Roman" pitchFamily="18" charset="0"/>
                <a:cs typeface="Times New Roman" pitchFamily="18" charset="0"/>
              </a:rPr>
            </a:br>
            <a:r>
              <a:rPr lang="en-US" altLang="en-US" sz="2800" dirty="0">
                <a:latin typeface="Times New Roman" pitchFamily="18" charset="0"/>
                <a:cs typeface="Times New Roman" pitchFamily="18" charset="0"/>
              </a:rPr>
              <a:t>The</a:t>
            </a:r>
            <a:r>
              <a:rPr lang="en-US" altLang="en-US" sz="2800" b="1" dirty="0">
                <a:latin typeface="Times New Roman" pitchFamily="18" charset="0"/>
                <a:cs typeface="Times New Roman" pitchFamily="18" charset="0"/>
              </a:rPr>
              <a:t> </a:t>
            </a:r>
            <a:r>
              <a:rPr lang="en-US" altLang="en-US" sz="2800" b="1" dirty="0">
                <a:solidFill>
                  <a:schemeClr val="accent2">
                    <a:lumMod val="75000"/>
                  </a:schemeClr>
                </a:solidFill>
                <a:latin typeface="Times New Roman" pitchFamily="18" charset="0"/>
                <a:cs typeface="Times New Roman" pitchFamily="18" charset="0"/>
              </a:rPr>
              <a:t>Housing First </a:t>
            </a:r>
            <a:r>
              <a:rPr lang="en-US" altLang="en-US" sz="2800" dirty="0">
                <a:latin typeface="Times New Roman" pitchFamily="18" charset="0"/>
                <a:cs typeface="Times New Roman" pitchFamily="18" charset="0"/>
              </a:rPr>
              <a:t>Model</a:t>
            </a:r>
          </a:p>
          <a:p>
            <a:pPr>
              <a:lnSpc>
                <a:spcPct val="90000"/>
              </a:lnSpc>
              <a:spcBef>
                <a:spcPts val="4900"/>
              </a:spcBef>
              <a:buSzPct val="120000"/>
              <a:buFont typeface="Arial" pitchFamily="34" charset="0"/>
              <a:buChar char="•"/>
            </a:pPr>
            <a:r>
              <a:rPr lang="en-US" altLang="en-US" sz="2800" b="1" dirty="0">
                <a:latin typeface="Times New Roman" pitchFamily="18" charset="0"/>
                <a:cs typeface="Times New Roman" pitchFamily="18" charset="0"/>
              </a:rPr>
              <a:t>Process: </a:t>
            </a:r>
            <a:br>
              <a:rPr lang="en-US" altLang="en-US" sz="2800" b="1" dirty="0">
                <a:latin typeface="Times New Roman" pitchFamily="18" charset="0"/>
                <a:cs typeface="Times New Roman" pitchFamily="18" charset="0"/>
              </a:rPr>
            </a:br>
            <a:r>
              <a:rPr lang="en-US" altLang="en-US" sz="2800" b="1" dirty="0">
                <a:solidFill>
                  <a:schemeClr val="accent2">
                    <a:lumMod val="75000"/>
                  </a:schemeClr>
                </a:solidFill>
                <a:latin typeface="Times New Roman" pitchFamily="18" charset="0"/>
                <a:cs typeface="Times New Roman" pitchFamily="18" charset="0"/>
              </a:rPr>
              <a:t>Engagement, Collaboration, Integration</a:t>
            </a:r>
          </a:p>
          <a:p>
            <a:pPr eaLnBrk="1" hangingPunct="1">
              <a:lnSpc>
                <a:spcPct val="150000"/>
              </a:lnSpc>
              <a:buFont typeface="Wingdings" pitchFamily="2" charset="2"/>
              <a:buNone/>
            </a:pPr>
            <a:endParaRPr lang="en-US" altLang="en-US" sz="2800" b="1" dirty="0">
              <a:latin typeface="Tw Cen MT" pitchFamily="34" charset="0"/>
            </a:endParaRPr>
          </a:p>
          <a:p>
            <a:pPr eaLnBrk="1" hangingPunct="1">
              <a:lnSpc>
                <a:spcPct val="150000"/>
              </a:lnSpc>
              <a:buFont typeface="Wingdings" pitchFamily="2" charset="2"/>
              <a:buNone/>
            </a:pPr>
            <a:endParaRPr lang="en-US" altLang="en-US" sz="2800" b="1" dirty="0">
              <a:latin typeface="Tw Cen MT" pitchFamily="34" charset="0"/>
            </a:endParaRPr>
          </a:p>
        </p:txBody>
      </p:sp>
      <p:pic>
        <p:nvPicPr>
          <p:cNvPr id="12294" name="Picture 1" descr="home_home_icon_flat_web_icon_png_home_png.png"/>
          <p:cNvPicPr>
            <a:picLocks noChangeAspect="1"/>
          </p:cNvPicPr>
          <p:nvPr/>
        </p:nvPicPr>
        <p:blipFill>
          <a:blip r:embed="rId2"/>
          <a:srcRect/>
          <a:stretch>
            <a:fillRect/>
          </a:stretch>
        </p:blipFill>
        <p:spPr bwMode="auto">
          <a:xfrm>
            <a:off x="6813032" y="3247992"/>
            <a:ext cx="1219200" cy="1066800"/>
          </a:xfrm>
          <a:prstGeom prst="rect">
            <a:avLst/>
          </a:prstGeom>
          <a:noFill/>
          <a:ln w="9525">
            <a:noFill/>
            <a:miter lim="800000"/>
            <a:headEnd/>
            <a:tailEnd/>
          </a:ln>
          <a:effectLst>
            <a:innerShdw blurRad="63500" dist="50800" dir="13500000">
              <a:prstClr val="black">
                <a:alpha val="50000"/>
              </a:prstClr>
            </a:innerShdw>
          </a:effectLst>
        </p:spPr>
      </p:pic>
      <p:pic>
        <p:nvPicPr>
          <p:cNvPr id="12295" name="Picture 12" descr="C:\Users\jorlando\AppData\Local\Microsoft\Windows\Temporary Internet Files\Content.IE5\DZ9MG0R8\4646140669_6e29851927_z[1].jpg"/>
          <p:cNvPicPr>
            <a:picLocks noChangeAspect="1" noChangeArrowheads="1"/>
          </p:cNvPicPr>
          <p:nvPr/>
        </p:nvPicPr>
        <p:blipFill>
          <a:blip r:embed="rId3"/>
          <a:srcRect/>
          <a:stretch>
            <a:fillRect/>
          </a:stretch>
        </p:blipFill>
        <p:spPr bwMode="auto">
          <a:xfrm>
            <a:off x="6432032" y="1751151"/>
            <a:ext cx="1600200" cy="762000"/>
          </a:xfrm>
          <a:prstGeom prst="rect">
            <a:avLst/>
          </a:prstGeom>
          <a:noFill/>
          <a:ln w="9525">
            <a:noFill/>
            <a:miter lim="800000"/>
            <a:headEnd/>
            <a:tailEnd/>
          </a:ln>
          <a:effectLst>
            <a:innerShdw blurRad="63500" dist="50800" dir="13500000">
              <a:prstClr val="black">
                <a:alpha val="50000"/>
              </a:prstClr>
            </a:innerShdw>
          </a:effectLst>
        </p:spPr>
      </p:pic>
      <p:sp>
        <p:nvSpPr>
          <p:cNvPr id="2" name="TextBox 1"/>
          <p:cNvSpPr txBox="1"/>
          <p:nvPr/>
        </p:nvSpPr>
        <p:spPr>
          <a:xfrm>
            <a:off x="1066800" y="6324600"/>
            <a:ext cx="6355832" cy="276999"/>
          </a:xfrm>
          <a:prstGeom prst="rect">
            <a:avLst/>
          </a:prstGeom>
          <a:noFill/>
        </p:spPr>
        <p:txBody>
          <a:bodyPr wrap="square" rtlCol="0">
            <a:spAutoFit/>
          </a:bodyPr>
          <a:lstStyle/>
          <a:p>
            <a:pPr algn="ctr"/>
            <a:r>
              <a:rPr lang="en-US" altLang="en-US" sz="1200" dirty="0">
                <a:latin typeface="Tw Cen MT" pitchFamily="34" charset="0"/>
              </a:rPr>
              <a:t>Bergen County Housing, Health and Human Services Center</a:t>
            </a:r>
          </a:p>
        </p:txBody>
      </p:sp>
      <p:pic>
        <p:nvPicPr>
          <p:cNvPr id="12293" name="Picture 4"/>
          <p:cNvPicPr>
            <a:picLocks noChangeAspect="1"/>
          </p:cNvPicPr>
          <p:nvPr/>
        </p:nvPicPr>
        <p:blipFill>
          <a:blip r:embed="rId4"/>
          <a:srcRect/>
          <a:stretch>
            <a:fillRect/>
          </a:stretch>
        </p:blipFill>
        <p:spPr bwMode="auto">
          <a:xfrm>
            <a:off x="7022063" y="4648305"/>
            <a:ext cx="1117600" cy="1117600"/>
          </a:xfrm>
          <a:prstGeom prst="rect">
            <a:avLst/>
          </a:prstGeom>
          <a:noFill/>
          <a:ln w="9525">
            <a:noFill/>
            <a:miter lim="800000"/>
            <a:headEnd/>
            <a:tailEnd/>
          </a:ln>
          <a:effectLst>
            <a:innerShdw blurRad="63500" dist="50800" dir="16200000">
              <a:prstClr val="black">
                <a:alpha val="50000"/>
              </a:prstClr>
            </a:innerShdw>
          </a:effectLst>
        </p:spPr>
      </p:pic>
    </p:spTree>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33400"/>
            <a:ext cx="7467600" cy="1066800"/>
          </a:xfrm>
        </p:spPr>
        <p:txBody>
          <a:bodyPr>
            <a:noAutofit/>
          </a:bodyPr>
          <a:lstStyle/>
          <a:p>
            <a:pPr algn="ctr" eaLnBrk="1" hangingPunct="1"/>
            <a:r>
              <a:rPr lang="en-US" altLang="en-US" sz="3600" b="1" dirty="0">
                <a:solidFill>
                  <a:srgbClr val="0070C0"/>
                </a:solidFill>
                <a:latin typeface="Times New Roman" panose="02020603050405020304" pitchFamily="18" charset="0"/>
                <a:cs typeface="Times New Roman" panose="02020603050405020304" pitchFamily="18" charset="0"/>
              </a:rPr>
              <a:t>KEY DESIGN ELEMENTS </a:t>
            </a:r>
            <a:br>
              <a:rPr lang="en-US" altLang="en-US" sz="3600" b="1" dirty="0">
                <a:solidFill>
                  <a:srgbClr val="0070C0"/>
                </a:solidFill>
                <a:latin typeface="Times New Roman" panose="02020603050405020304" pitchFamily="18" charset="0"/>
                <a:cs typeface="Times New Roman" panose="02020603050405020304" pitchFamily="18" charset="0"/>
              </a:rPr>
            </a:br>
            <a:r>
              <a:rPr lang="en-US" altLang="en-US" sz="3600" b="1" dirty="0">
                <a:solidFill>
                  <a:srgbClr val="0070C0"/>
                </a:solidFill>
                <a:latin typeface="Times New Roman" panose="02020603050405020304" pitchFamily="18" charset="0"/>
                <a:cs typeface="Times New Roman" panose="02020603050405020304" pitchFamily="18" charset="0"/>
              </a:rPr>
              <a:t> ONE STOP</a:t>
            </a:r>
            <a:r>
              <a:rPr lang="en-US" altLang="en-US" sz="3600" b="1" dirty="0">
                <a:latin typeface="Times New Roman" panose="02020603050405020304" pitchFamily="18" charset="0"/>
                <a:cs typeface="Times New Roman" panose="02020603050405020304" pitchFamily="18" charset="0"/>
              </a:rPr>
              <a:t> </a:t>
            </a:r>
            <a:r>
              <a:rPr lang="en-US" altLang="en-US" sz="3600" b="1" dirty="0">
                <a:solidFill>
                  <a:srgbClr val="0070C0"/>
                </a:solidFill>
                <a:latin typeface="Times New Roman" panose="02020603050405020304" pitchFamily="18" charset="0"/>
                <a:cs typeface="Times New Roman" panose="02020603050405020304" pitchFamily="18" charset="0"/>
              </a:rPr>
              <a:t>MODEL</a:t>
            </a:r>
          </a:p>
        </p:txBody>
      </p:sp>
      <p:sp>
        <p:nvSpPr>
          <p:cNvPr id="9219" name="Content Placeholder 3"/>
          <p:cNvSpPr>
            <a:spLocks noGrp="1"/>
          </p:cNvSpPr>
          <p:nvPr>
            <p:ph sz="quarter" idx="1"/>
          </p:nvPr>
        </p:nvSpPr>
        <p:spPr>
          <a:xfrm>
            <a:off x="457200" y="1828800"/>
            <a:ext cx="7924800" cy="4800600"/>
          </a:xfrm>
          <a:solidFill>
            <a:schemeClr val="accent1">
              <a:lumMod val="20000"/>
              <a:lumOff val="80000"/>
            </a:schemeClr>
          </a:solidFill>
        </p:spPr>
        <p:txBody>
          <a:bodyPr>
            <a:normAutofit fontScale="25000" lnSpcReduction="20000"/>
          </a:bodyPr>
          <a:lstStyle/>
          <a:p>
            <a:pPr marL="365760" lvl="1" algn="just">
              <a:lnSpc>
                <a:spcPct val="120000"/>
              </a:lnSpc>
              <a:spcBef>
                <a:spcPts val="1200"/>
              </a:spcBef>
              <a:defRPr/>
            </a:pPr>
            <a:r>
              <a:rPr lang="en-US" sz="11200" b="1" dirty="0">
                <a:solidFill>
                  <a:schemeClr val="accent2">
                    <a:lumMod val="75000"/>
                  </a:schemeClr>
                </a:solidFill>
                <a:latin typeface="Times New Roman" pitchFamily="18" charset="0"/>
                <a:ea typeface="ＭＳ Ｐゴシック" charset="0"/>
                <a:cs typeface="Times New Roman" pitchFamily="18" charset="0"/>
              </a:rPr>
              <a:t>Engage</a:t>
            </a:r>
            <a:r>
              <a:rPr lang="en-US" sz="11200" dirty="0">
                <a:latin typeface="Times New Roman" pitchFamily="18" charset="0"/>
                <a:ea typeface="ＭＳ Ｐゴシック" charset="0"/>
                <a:cs typeface="Times New Roman" pitchFamily="18" charset="0"/>
              </a:rPr>
              <a:t> community decision makers during the design phase </a:t>
            </a:r>
          </a:p>
          <a:p>
            <a:pPr marL="365760" lvl="1" algn="just">
              <a:lnSpc>
                <a:spcPct val="120000"/>
              </a:lnSpc>
              <a:spcBef>
                <a:spcPts val="1200"/>
              </a:spcBef>
              <a:defRPr/>
            </a:pPr>
            <a:r>
              <a:rPr lang="en-US" sz="11200" dirty="0">
                <a:latin typeface="Times New Roman" pitchFamily="18" charset="0"/>
                <a:ea typeface="ＭＳ Ｐゴシック" charset="0"/>
                <a:cs typeface="Times New Roman" pitchFamily="18" charset="0"/>
              </a:rPr>
              <a:t>Create resource based contractual</a:t>
            </a:r>
            <a:r>
              <a:rPr lang="en-US" sz="11200" i="1" dirty="0">
                <a:latin typeface="Times New Roman" pitchFamily="18" charset="0"/>
                <a:ea typeface="ＭＳ Ｐゴシック" charset="0"/>
                <a:cs typeface="Times New Roman" pitchFamily="18" charset="0"/>
              </a:rPr>
              <a:t> </a:t>
            </a:r>
            <a:r>
              <a:rPr lang="en-US" sz="11200" b="1" dirty="0">
                <a:solidFill>
                  <a:schemeClr val="accent2">
                    <a:lumMod val="75000"/>
                  </a:schemeClr>
                </a:solidFill>
                <a:latin typeface="Times New Roman" pitchFamily="18" charset="0"/>
                <a:ea typeface="ＭＳ Ｐゴシック" charset="0"/>
                <a:cs typeface="Times New Roman" pitchFamily="18" charset="0"/>
              </a:rPr>
              <a:t>partnerships</a:t>
            </a:r>
          </a:p>
          <a:p>
            <a:pPr marL="365760" lvl="1" algn="just">
              <a:lnSpc>
                <a:spcPct val="120000"/>
              </a:lnSpc>
              <a:spcBef>
                <a:spcPts val="1200"/>
              </a:spcBef>
              <a:defRPr/>
            </a:pPr>
            <a:r>
              <a:rPr lang="en-US" sz="11200" b="1" dirty="0">
                <a:solidFill>
                  <a:schemeClr val="accent2">
                    <a:lumMod val="75000"/>
                  </a:schemeClr>
                </a:solidFill>
                <a:latin typeface="Times New Roman" pitchFamily="18" charset="0"/>
                <a:ea typeface="ＭＳ Ｐゴシック" charset="0"/>
                <a:cs typeface="Times New Roman" pitchFamily="18" charset="0"/>
              </a:rPr>
              <a:t>Incentivize</a:t>
            </a:r>
            <a:r>
              <a:rPr lang="en-US" sz="11200" dirty="0">
                <a:latin typeface="Times New Roman" pitchFamily="18" charset="0"/>
                <a:ea typeface="ＭＳ Ｐゴシック" charset="0"/>
                <a:cs typeface="Times New Roman" pitchFamily="18" charset="0"/>
              </a:rPr>
              <a:t> onsite agency involvement</a:t>
            </a:r>
          </a:p>
          <a:p>
            <a:pPr marL="365760" lvl="1" algn="just">
              <a:lnSpc>
                <a:spcPct val="120000"/>
              </a:lnSpc>
              <a:spcBef>
                <a:spcPts val="1200"/>
              </a:spcBef>
              <a:defRPr/>
            </a:pPr>
            <a:r>
              <a:rPr lang="en-US" sz="11200" dirty="0">
                <a:latin typeface="Times New Roman" pitchFamily="18" charset="0"/>
                <a:ea typeface="ＭＳ Ｐゴシック" charset="0"/>
                <a:cs typeface="Times New Roman" pitchFamily="18" charset="0"/>
              </a:rPr>
              <a:t>Provide services to </a:t>
            </a:r>
            <a:r>
              <a:rPr lang="en-US" sz="11200" b="1" dirty="0">
                <a:solidFill>
                  <a:schemeClr val="accent2">
                    <a:lumMod val="75000"/>
                  </a:schemeClr>
                </a:solidFill>
                <a:latin typeface="Times New Roman" pitchFamily="18" charset="0"/>
                <a:ea typeface="ＭＳ Ｐゴシック" charset="0"/>
                <a:cs typeface="Times New Roman" pitchFamily="18" charset="0"/>
              </a:rPr>
              <a:t>accelerate</a:t>
            </a:r>
            <a:r>
              <a:rPr lang="en-US" sz="11200" i="1" dirty="0">
                <a:solidFill>
                  <a:schemeClr val="accent1"/>
                </a:solidFill>
                <a:latin typeface="Times New Roman" pitchFamily="18" charset="0"/>
                <a:ea typeface="ＭＳ Ｐゴシック" charset="0"/>
                <a:cs typeface="Times New Roman" pitchFamily="18" charset="0"/>
              </a:rPr>
              <a:t> </a:t>
            </a:r>
            <a:r>
              <a:rPr lang="en-US" sz="11200" dirty="0">
                <a:latin typeface="Times New Roman" pitchFamily="18" charset="0"/>
                <a:ea typeface="ＭＳ Ｐゴシック" charset="0"/>
                <a:cs typeface="Times New Roman" pitchFamily="18" charset="0"/>
              </a:rPr>
              <a:t>housing placement</a:t>
            </a:r>
          </a:p>
          <a:p>
            <a:pPr marL="365760" lvl="1" algn="just">
              <a:lnSpc>
                <a:spcPct val="120000"/>
              </a:lnSpc>
              <a:spcBef>
                <a:spcPts val="1200"/>
              </a:spcBef>
              <a:defRPr/>
            </a:pPr>
            <a:r>
              <a:rPr lang="en-US" sz="11200" dirty="0">
                <a:latin typeface="Times New Roman" pitchFamily="18" charset="0"/>
                <a:ea typeface="ＭＳ Ｐゴシック" charset="0"/>
                <a:cs typeface="Times New Roman" pitchFamily="18" charset="0"/>
              </a:rPr>
              <a:t>Offer aggressive</a:t>
            </a:r>
            <a:r>
              <a:rPr lang="en-US" sz="11200" b="1" dirty="0">
                <a:latin typeface="Times New Roman" pitchFamily="18" charset="0"/>
                <a:ea typeface="ＭＳ Ｐゴシック" charset="0"/>
                <a:cs typeface="Times New Roman" pitchFamily="18" charset="0"/>
              </a:rPr>
              <a:t> </a:t>
            </a:r>
            <a:r>
              <a:rPr lang="en-US" sz="11200" b="1" dirty="0">
                <a:solidFill>
                  <a:schemeClr val="accent2">
                    <a:lumMod val="75000"/>
                  </a:schemeClr>
                </a:solidFill>
                <a:latin typeface="Times New Roman" pitchFamily="18" charset="0"/>
                <a:ea typeface="ＭＳ Ｐゴシック" charset="0"/>
                <a:cs typeface="Times New Roman" pitchFamily="18" charset="0"/>
              </a:rPr>
              <a:t>daytime</a:t>
            </a:r>
            <a:r>
              <a:rPr lang="en-US" sz="11200" b="1" dirty="0">
                <a:latin typeface="Times New Roman" pitchFamily="18" charset="0"/>
                <a:ea typeface="ＭＳ Ｐゴシック" charset="0"/>
                <a:cs typeface="Times New Roman" pitchFamily="18" charset="0"/>
              </a:rPr>
              <a:t> </a:t>
            </a:r>
            <a:r>
              <a:rPr lang="en-US" sz="11200" dirty="0">
                <a:latin typeface="Times New Roman" pitchFamily="18" charset="0"/>
                <a:ea typeface="ＭＳ Ｐゴシック" charset="0"/>
                <a:cs typeface="Times New Roman" pitchFamily="18" charset="0"/>
              </a:rPr>
              <a:t>programming</a:t>
            </a:r>
          </a:p>
          <a:p>
            <a:pPr marL="365760" lvl="1" algn="just">
              <a:lnSpc>
                <a:spcPct val="120000"/>
              </a:lnSpc>
              <a:spcBef>
                <a:spcPts val="1200"/>
              </a:spcBef>
              <a:defRPr/>
            </a:pPr>
            <a:r>
              <a:rPr lang="en-US" sz="11200" b="1" dirty="0">
                <a:solidFill>
                  <a:schemeClr val="accent2">
                    <a:lumMod val="75000"/>
                  </a:schemeClr>
                </a:solidFill>
                <a:latin typeface="Times New Roman" pitchFamily="18" charset="0"/>
                <a:ea typeface="ＭＳ Ｐゴシック" charset="0"/>
                <a:cs typeface="Times New Roman" pitchFamily="18" charset="0"/>
              </a:rPr>
              <a:t>Pilot test </a:t>
            </a:r>
            <a:r>
              <a:rPr lang="en-US" sz="11200" dirty="0">
                <a:latin typeface="Times New Roman" pitchFamily="18" charset="0"/>
                <a:ea typeface="ＭＳ Ｐゴシック" charset="0"/>
                <a:cs typeface="Times New Roman" pitchFamily="18" charset="0"/>
              </a:rPr>
              <a:t>the concept</a:t>
            </a:r>
          </a:p>
          <a:p>
            <a:pPr marL="0">
              <a:lnSpc>
                <a:spcPct val="90000"/>
              </a:lnSpc>
              <a:spcBef>
                <a:spcPts val="4300"/>
              </a:spcBef>
              <a:buFont typeface="Wingdings" charset="0"/>
              <a:buNone/>
              <a:defRPr/>
            </a:pPr>
            <a:endParaRPr lang="en-US" sz="3200" b="1" dirty="0">
              <a:latin typeface="Calibri" panose="020F0502020204030204" pitchFamily="34" charset="0"/>
              <a:ea typeface="ＭＳ Ｐゴシック" charset="0"/>
            </a:endParaRPr>
          </a:p>
          <a:p>
            <a:pPr eaLnBrk="1" hangingPunct="1">
              <a:lnSpc>
                <a:spcPct val="150000"/>
              </a:lnSpc>
              <a:buFont typeface="Wingdings" charset="0"/>
              <a:buNone/>
              <a:defRPr/>
            </a:pPr>
            <a:endParaRPr lang="en-US" sz="3200" b="1" dirty="0">
              <a:latin typeface="Tw Cen MT" charset="0"/>
              <a:ea typeface="ＭＳ Ｐゴシック" charset="0"/>
            </a:endParaRPr>
          </a:p>
          <a:p>
            <a:pPr eaLnBrk="1" hangingPunct="1">
              <a:buFont typeface="Wingdings" charset="0"/>
              <a:buNone/>
              <a:defRPr/>
            </a:pPr>
            <a:endParaRPr lang="en-US" sz="2400" dirty="0">
              <a:latin typeface="Tw Cen MT" charset="0"/>
              <a:ea typeface="ＭＳ Ｐゴシック" charset="0"/>
            </a:endParaRPr>
          </a:p>
        </p:txBody>
      </p:sp>
      <p:pic>
        <p:nvPicPr>
          <p:cNvPr id="1026" name="Picture 2" descr="C:\Users\jorlando\AppData\Local\Microsoft\Windows\Temporary Internet Files\Content.IE5\U5OU02BQ\large-Work-in-progress-icon-0-4210[1].gif"/>
          <p:cNvPicPr>
            <a:picLocks noChangeAspect="1" noChangeArrowheads="1"/>
          </p:cNvPicPr>
          <p:nvPr/>
        </p:nvPicPr>
        <p:blipFill>
          <a:blip r:embed="rId3" cstate="print"/>
          <a:srcRect/>
          <a:stretch>
            <a:fillRect/>
          </a:stretch>
        </p:blipFill>
        <p:spPr bwMode="auto">
          <a:xfrm>
            <a:off x="6781800" y="5257800"/>
            <a:ext cx="990598" cy="990600"/>
          </a:xfrm>
          <a:prstGeom prst="rect">
            <a:avLst/>
          </a:prstGeom>
          <a:noFill/>
          <a:effectLst>
            <a:innerShdw blurRad="63500" dist="50800" dir="13500000">
              <a:prstClr val="black">
                <a:alpha val="50000"/>
              </a:prstClr>
            </a:innerShdw>
          </a:effectLst>
        </p:spPr>
      </p:pic>
      <p:sp>
        <p:nvSpPr>
          <p:cNvPr id="4" name="TextBox 3"/>
          <p:cNvSpPr txBox="1"/>
          <p:nvPr/>
        </p:nvSpPr>
        <p:spPr>
          <a:xfrm>
            <a:off x="990600" y="6096000"/>
            <a:ext cx="5334000" cy="261610"/>
          </a:xfrm>
          <a:prstGeom prst="rect">
            <a:avLst/>
          </a:prstGeom>
          <a:noFill/>
        </p:spPr>
        <p:txBody>
          <a:bodyPr wrap="square" rtlCol="0">
            <a:spAutoFit/>
          </a:bodyPr>
          <a:lstStyle/>
          <a:p>
            <a:pPr algn="ctr"/>
            <a:r>
              <a:rPr lang="en-US" altLang="en-US" sz="1100" dirty="0">
                <a:latin typeface="Tw Cen MT" pitchFamily="34" charset="0"/>
              </a:rPr>
              <a:t>                               Bergen County Housing, Health and Human Services Center</a:t>
            </a:r>
          </a:p>
        </p:txBody>
      </p:sp>
    </p:spTree>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228600"/>
            <a:ext cx="8153400" cy="990600"/>
          </a:xfrm>
        </p:spPr>
        <p:txBody>
          <a:bodyPr>
            <a:normAutofit/>
          </a:bodyPr>
          <a:lstStyle/>
          <a:p>
            <a:pPr eaLnBrk="1" hangingPunct="1"/>
            <a:r>
              <a:rPr lang="en-US" altLang="en-US" sz="3600" b="1" dirty="0">
                <a:solidFill>
                  <a:srgbClr val="0070C0"/>
                </a:solidFill>
                <a:latin typeface="Times New Roman" pitchFamily="18" charset="0"/>
                <a:cs typeface="Times New Roman" pitchFamily="18" charset="0"/>
              </a:rPr>
              <a:t>BUILDING AMENITIES &amp; SERVICES</a:t>
            </a:r>
          </a:p>
        </p:txBody>
      </p:sp>
      <p:sp>
        <p:nvSpPr>
          <p:cNvPr id="7172" name="Footer Placeholder 3"/>
          <p:cNvSpPr>
            <a:spLocks noGrp="1"/>
          </p:cNvSpPr>
          <p:nvPr>
            <p:ph type="ftr" sz="quarter" idx="11"/>
          </p:nvPr>
        </p:nvSpPr>
        <p:spPr bwMode="auto">
          <a:xfrm>
            <a:off x="1817688" y="6248400"/>
            <a:ext cx="5421312" cy="365125"/>
          </a:xfrm>
          <a:noFill/>
          <a:ln>
            <a:miter lim="800000"/>
            <a:headEnd/>
            <a:tailEnd/>
          </a:ln>
        </p:spPr>
        <p:txBody>
          <a:bodyPr wrap="square" lIns="91440" tIns="45720" rIns="91440" bIns="45720" numCol="1" anchorCtr="0" compatLnSpc="1">
            <a:prstTxWarp prst="textNoShape">
              <a:avLst/>
            </a:prstTxWarp>
          </a:bodyPr>
          <a:lstStyle/>
          <a:p>
            <a:pPr algn="ctr" fontAlgn="base">
              <a:spcBef>
                <a:spcPct val="0"/>
              </a:spcBef>
              <a:spcAft>
                <a:spcPct val="0"/>
              </a:spcAft>
            </a:pPr>
            <a:r>
              <a:rPr lang="en-US" altLang="en-US" dirty="0">
                <a:latin typeface="Tw Cen MT" pitchFamily="34" charset="0"/>
                <a:ea typeface="MS PGothic" pitchFamily="34" charset="-128"/>
              </a:rPr>
              <a:t>Bergen County Housing, Health and Human Services Center</a:t>
            </a:r>
          </a:p>
        </p:txBody>
      </p:sp>
      <p:sp>
        <p:nvSpPr>
          <p:cNvPr id="7171" name="Content Placeholder 2"/>
          <p:cNvSpPr>
            <a:spLocks noGrp="1"/>
          </p:cNvSpPr>
          <p:nvPr>
            <p:ph sz="quarter" idx="1"/>
          </p:nvPr>
        </p:nvSpPr>
        <p:spPr>
          <a:xfrm>
            <a:off x="612775" y="1600200"/>
            <a:ext cx="6169025" cy="4495800"/>
          </a:xfrm>
          <a:solidFill>
            <a:schemeClr val="accent1">
              <a:lumMod val="20000"/>
              <a:lumOff val="80000"/>
            </a:schemeClr>
          </a:solidFill>
        </p:spPr>
        <p:txBody>
          <a:bodyPr/>
          <a:lstStyle/>
          <a:p>
            <a:pPr eaLnBrk="1" hangingPunct="1">
              <a:buSzPct val="120000"/>
              <a:buFont typeface="Arial" pitchFamily="34" charset="0"/>
              <a:buChar char="•"/>
            </a:pPr>
            <a:r>
              <a:rPr lang="en-US" altLang="en-US" sz="3000" dirty="0">
                <a:latin typeface="Times New Roman" pitchFamily="18" charset="0"/>
                <a:cs typeface="Times New Roman" pitchFamily="18" charset="0"/>
              </a:rPr>
              <a:t>27,516 square feet of</a:t>
            </a:r>
            <a:br>
              <a:rPr lang="en-US" altLang="en-US" sz="3000" dirty="0">
                <a:latin typeface="Times New Roman" pitchFamily="18" charset="0"/>
                <a:cs typeface="Times New Roman" pitchFamily="18" charset="0"/>
              </a:rPr>
            </a:br>
            <a:r>
              <a:rPr lang="en-US" altLang="en-US" sz="3000" dirty="0">
                <a:latin typeface="Times New Roman" pitchFamily="18" charset="0"/>
                <a:cs typeface="Times New Roman" pitchFamily="18" charset="0"/>
              </a:rPr>
              <a:t>new construction including:</a:t>
            </a:r>
          </a:p>
          <a:p>
            <a:pPr lvl="1" eaLnBrk="1" hangingPunct="1">
              <a:lnSpc>
                <a:spcPct val="93000"/>
              </a:lnSpc>
              <a:spcBef>
                <a:spcPts val="1750"/>
              </a:spcBef>
              <a:buSzPct val="55000"/>
              <a:buFont typeface="Wingdings" pitchFamily="2" charset="2"/>
              <a:buChar char="¨"/>
            </a:pPr>
            <a:r>
              <a:rPr lang="en-US" altLang="en-US" sz="3000" b="1" dirty="0">
                <a:solidFill>
                  <a:srgbClr val="0070C0"/>
                </a:solidFill>
                <a:latin typeface="Times New Roman" pitchFamily="18" charset="0"/>
                <a:cs typeface="Times New Roman" pitchFamily="18" charset="0"/>
              </a:rPr>
              <a:t>Nutrition site </a:t>
            </a:r>
            <a:r>
              <a:rPr lang="en-US" altLang="en-US" sz="3000" b="1" dirty="0">
                <a:latin typeface="Times New Roman" pitchFamily="18" charset="0"/>
                <a:cs typeface="Times New Roman" pitchFamily="18" charset="0"/>
              </a:rPr>
              <a:t/>
            </a:r>
            <a:br>
              <a:rPr lang="en-US" altLang="en-US" sz="3000" b="1" dirty="0">
                <a:latin typeface="Times New Roman" pitchFamily="18" charset="0"/>
                <a:cs typeface="Times New Roman" pitchFamily="18" charset="0"/>
              </a:rPr>
            </a:br>
            <a:r>
              <a:rPr lang="en-US" altLang="en-US" sz="3000" dirty="0">
                <a:latin typeface="Times New Roman" pitchFamily="18" charset="0"/>
                <a:cs typeface="Times New Roman" pitchFamily="18" charset="0"/>
              </a:rPr>
              <a:t>(3 meals a day: 2 for community)</a:t>
            </a:r>
          </a:p>
          <a:p>
            <a:pPr lvl="1" eaLnBrk="1" hangingPunct="1">
              <a:lnSpc>
                <a:spcPct val="93000"/>
              </a:lnSpc>
              <a:spcBef>
                <a:spcPts val="1750"/>
              </a:spcBef>
              <a:buSzPct val="55000"/>
              <a:buFont typeface="Wingdings" pitchFamily="2" charset="2"/>
              <a:buChar char="¨"/>
            </a:pPr>
            <a:r>
              <a:rPr lang="en-US" altLang="en-US" sz="3000" b="1" dirty="0">
                <a:solidFill>
                  <a:srgbClr val="0070C0"/>
                </a:solidFill>
                <a:latin typeface="Times New Roman" pitchFamily="18" charset="0"/>
                <a:cs typeface="Times New Roman" pitchFamily="18" charset="0"/>
              </a:rPr>
              <a:t>Shelter space </a:t>
            </a:r>
            <a:r>
              <a:rPr lang="en-US" altLang="en-US" sz="3000" dirty="0">
                <a:latin typeface="Times New Roman" pitchFamily="18" charset="0"/>
                <a:cs typeface="Times New Roman" pitchFamily="18" charset="0"/>
              </a:rPr>
              <a:t>for 90 + 15 in Winter</a:t>
            </a:r>
          </a:p>
          <a:p>
            <a:pPr lvl="1" eaLnBrk="1" hangingPunct="1">
              <a:lnSpc>
                <a:spcPct val="93000"/>
              </a:lnSpc>
              <a:spcBef>
                <a:spcPts val="1750"/>
              </a:spcBef>
              <a:buSzPct val="55000"/>
              <a:buFont typeface="Wingdings" pitchFamily="2" charset="2"/>
              <a:buChar char="¨"/>
            </a:pPr>
            <a:r>
              <a:rPr lang="en-US" altLang="en-US" sz="3000" b="1" dirty="0">
                <a:solidFill>
                  <a:srgbClr val="0070C0"/>
                </a:solidFill>
                <a:latin typeface="Times New Roman" pitchFamily="18" charset="0"/>
                <a:cs typeface="Times New Roman" pitchFamily="18" charset="0"/>
              </a:rPr>
              <a:t>Drop-in Program </a:t>
            </a:r>
            <a:r>
              <a:rPr lang="en-US" altLang="en-US" sz="3000" b="1" dirty="0">
                <a:latin typeface="Times New Roman" pitchFamily="18" charset="0"/>
                <a:cs typeface="Times New Roman" pitchFamily="18" charset="0"/>
              </a:rPr>
              <a:t/>
            </a:r>
            <a:br>
              <a:rPr lang="en-US" altLang="en-US" sz="3000" b="1" dirty="0">
                <a:latin typeface="Times New Roman" pitchFamily="18" charset="0"/>
                <a:cs typeface="Times New Roman" pitchFamily="18" charset="0"/>
              </a:rPr>
            </a:br>
            <a:r>
              <a:rPr lang="en-US" altLang="en-US" sz="3000" dirty="0">
                <a:latin typeface="Times New Roman" pitchFamily="18" charset="0"/>
                <a:cs typeface="Times New Roman" pitchFamily="18" charset="0"/>
              </a:rPr>
              <a:t>365 Days (9:00am-4:00pm)</a:t>
            </a:r>
          </a:p>
          <a:p>
            <a:pPr lvl="1" eaLnBrk="1" hangingPunct="1">
              <a:lnSpc>
                <a:spcPct val="130000"/>
              </a:lnSpc>
              <a:buSzPct val="55000"/>
              <a:buFont typeface="Wingdings" pitchFamily="2" charset="2"/>
              <a:buChar char="¨"/>
            </a:pPr>
            <a:endParaRPr lang="en-US" altLang="en-US" sz="3200" b="1" dirty="0">
              <a:latin typeface="Tw Cen MT" pitchFamily="34" charset="0"/>
            </a:endParaRPr>
          </a:p>
        </p:txBody>
      </p:sp>
      <p:pic>
        <p:nvPicPr>
          <p:cNvPr id="7173" name="Picture 1" descr="bigstock-construction-planning-on-white-828124-600x353.png"/>
          <p:cNvPicPr>
            <a:picLocks noChangeAspect="1"/>
          </p:cNvPicPr>
          <p:nvPr/>
        </p:nvPicPr>
        <p:blipFill>
          <a:blip r:embed="rId2"/>
          <a:srcRect/>
          <a:stretch>
            <a:fillRect/>
          </a:stretch>
        </p:blipFill>
        <p:spPr bwMode="auto">
          <a:xfrm>
            <a:off x="5791200" y="1371600"/>
            <a:ext cx="2174875" cy="12795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74" name="Picture 2" descr="icon175x175.png"/>
          <p:cNvPicPr>
            <a:picLocks noChangeAspect="1"/>
          </p:cNvPicPr>
          <p:nvPr/>
        </p:nvPicPr>
        <p:blipFill>
          <a:blip r:embed="rId3"/>
          <a:srcRect/>
          <a:stretch>
            <a:fillRect/>
          </a:stretch>
        </p:blipFill>
        <p:spPr bwMode="auto">
          <a:xfrm>
            <a:off x="7112000" y="2895600"/>
            <a:ext cx="952500" cy="952500"/>
          </a:xfrm>
          <a:prstGeom prst="rect">
            <a:avLst/>
          </a:prstGeom>
          <a:noFill/>
          <a:ln w="9525">
            <a:noFill/>
            <a:miter lim="800000"/>
            <a:headEnd/>
            <a:tailEnd/>
          </a:ln>
          <a:effectLst>
            <a:innerShdw blurRad="63500" dist="50800" dir="13500000">
              <a:prstClr val="black">
                <a:alpha val="50000"/>
              </a:prstClr>
            </a:innerShdw>
          </a:effectLst>
        </p:spPr>
      </p:pic>
      <p:pic>
        <p:nvPicPr>
          <p:cNvPr id="4" name="Picture 3" descr="Unknown-1.jpeg"/>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2000" y="4432300"/>
            <a:ext cx="1066800" cy="1066800"/>
          </a:xfrm>
          <a:prstGeom prst="rect">
            <a:avLst/>
          </a:prstGeom>
          <a:effectLst>
            <a:outerShdw blurRad="152400" dist="317500" dir="5400000" sx="90000" sy="-19000" rotWithShape="0">
              <a:prstClr val="black">
                <a:alpha val="15000"/>
              </a:prstClr>
            </a:outerShdw>
            <a:reflection blurRad="6350" stA="50000" endA="300" endPos="90000" dir="5400000" sy="-100000" algn="bl" rotWithShape="0"/>
          </a:effectLst>
        </p:spPr>
      </p:pic>
    </p:spTree>
  </p:cSld>
  <p:clrMapOvr>
    <a:masterClrMapping/>
  </p:clrMapOvr>
  <p:transition spd="slow">
    <p:pull dir="d"/>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1_Median 1">
      <a:dk1>
        <a:srgbClr val="775F55"/>
      </a:dk1>
      <a:lt1>
        <a:srgbClr val="FFFFFF"/>
      </a:lt1>
      <a:dk2>
        <a:srgbClr val="000000"/>
      </a:dk2>
      <a:lt2>
        <a:srgbClr val="EBDDC3"/>
      </a:lt2>
      <a:accent1>
        <a:srgbClr val="94B6D2"/>
      </a:accent1>
      <a:accent2>
        <a:srgbClr val="DD8047"/>
      </a:accent2>
      <a:accent3>
        <a:srgbClr val="AAAAAA"/>
      </a:accent3>
      <a:accent4>
        <a:srgbClr val="DADADA"/>
      </a:accent4>
      <a:accent5>
        <a:srgbClr val="C8D7E5"/>
      </a:accent5>
      <a:accent6>
        <a:srgbClr val="C8733F"/>
      </a:accent6>
      <a:hlink>
        <a:srgbClr val="F7B615"/>
      </a:hlink>
      <a:folHlink>
        <a:srgbClr val="704404"/>
      </a:folHlink>
    </a:clrScheme>
    <a:fontScheme name="1_Median">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1_Median 1">
        <a:dk1>
          <a:srgbClr val="775F55"/>
        </a:dk1>
        <a:lt1>
          <a:srgbClr val="FFFFFF"/>
        </a:lt1>
        <a:dk2>
          <a:srgbClr val="000000"/>
        </a:dk2>
        <a:lt2>
          <a:srgbClr val="EBDDC3"/>
        </a:lt2>
        <a:accent1>
          <a:srgbClr val="94B6D2"/>
        </a:accent1>
        <a:accent2>
          <a:srgbClr val="DD8047"/>
        </a:accent2>
        <a:accent3>
          <a:srgbClr val="AAAAAA"/>
        </a:accent3>
        <a:accent4>
          <a:srgbClr val="DADADA"/>
        </a:accent4>
        <a:accent5>
          <a:srgbClr val="C8D7E5"/>
        </a:accent5>
        <a:accent6>
          <a:srgbClr val="C8733F"/>
        </a:accent6>
        <a:hlink>
          <a:srgbClr val="F7B615"/>
        </a:hlink>
        <a:folHlink>
          <a:srgbClr val="70440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23664</TotalTime>
  <Words>1289</Words>
  <Application>Microsoft Office PowerPoint</Application>
  <PresentationFormat>On-screen Show (4:3)</PresentationFormat>
  <Paragraphs>207</Paragraphs>
  <Slides>27</Slides>
  <Notes>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1_Median</vt:lpstr>
      <vt:lpstr>Oriel</vt:lpstr>
      <vt:lpstr>THE BERGEN COUNTY HOUSING,  HEALTH AND HUMAN SERVICES CENTER  A SHARED PROJECT BETWEEN THE  COUNTY OF BERGEN  AND THE HOUSING AUTHORITY OF BERGEN COUNTY      “A COLLABORATIVE APPROACH  TO MEETING HUMAN SERVICES NEEDS”    </vt:lpstr>
      <vt:lpstr>  Getting to Zero*</vt:lpstr>
      <vt:lpstr>Bergen County 10 Year Plan to End Chronic Homelessness 2008</vt:lpstr>
      <vt:lpstr>Shelter design contrast  Bergen County, NJ</vt:lpstr>
      <vt:lpstr>Mission</vt:lpstr>
      <vt:lpstr>5 Keys of A best practices Low Barrier &amp; Housing Focused Shelter (NAEH)</vt:lpstr>
      <vt:lpstr>    KEY DESIGN CONCEPTS</vt:lpstr>
      <vt:lpstr>KEY DESIGN ELEMENTS   ONE STOP MODEL</vt:lpstr>
      <vt:lpstr>BUILDING AMENITIES &amp; SERVICES</vt:lpstr>
      <vt:lpstr>BUILDING AMENITIES &amp; SERVICES</vt:lpstr>
      <vt:lpstr>FLEXIBLE SHELTER SPACE Licensed 90 Day Emergency Shelter Individuals, Couples, Adult Families</vt:lpstr>
      <vt:lpstr>NUTRITION CENTER  (73k Meals Annually)</vt:lpstr>
      <vt:lpstr>VOCATIONAL OPPORTUNITIES</vt:lpstr>
      <vt:lpstr>   HABC  Under Shared Services</vt:lpstr>
      <vt:lpstr>Transitions to Home</vt:lpstr>
      <vt:lpstr>SOURCES OF FUNDING</vt:lpstr>
      <vt:lpstr>Getting to Zero*</vt:lpstr>
      <vt:lpstr>PIT OUTCOMES 2010-2016</vt:lpstr>
      <vt:lpstr>OUTCOMES 2010-2016</vt:lpstr>
      <vt:lpstr>PIT Data Chronic Homelessness 2010-2016</vt:lpstr>
      <vt:lpstr>it takes a village… Case Study: Ms. M</vt:lpstr>
      <vt:lpstr>Criteria for Ending Veteran Homelessness (USICH 2016)</vt:lpstr>
      <vt:lpstr>Bergen County Ends Veteran Homelessness July 28, 2016 </vt:lpstr>
      <vt:lpstr>Criteria for Ending Chronic Homelessness (USICH 2016)</vt:lpstr>
      <vt:lpstr>Bergen County To End Chronic Homelessness…Stay tuned</vt:lpstr>
      <vt:lpstr>   At-Risk List</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dc:title>
  <dc:creator>MRinckhoff</dc:creator>
  <cp:lastModifiedBy>Windows User</cp:lastModifiedBy>
  <cp:revision>512</cp:revision>
  <cp:lastPrinted>2017-02-17T22:18:59Z</cp:lastPrinted>
  <dcterms:created xsi:type="dcterms:W3CDTF">2010-04-16T15:11:24Z</dcterms:created>
  <dcterms:modified xsi:type="dcterms:W3CDTF">2017-02-22T13:50:37Z</dcterms:modified>
</cp:coreProperties>
</file>